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370" y="-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54523" y="0"/>
            <a:ext cx="7237476" cy="6857997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0"/>
            <a:ext cx="6603365" cy="6858000"/>
          </a:xfrm>
          <a:custGeom>
            <a:avLst/>
            <a:gdLst/>
            <a:ahLst/>
            <a:cxnLst/>
            <a:rect l="l" t="t" r="r" b="b"/>
            <a:pathLst>
              <a:path w="6603365" h="6858000">
                <a:moveTo>
                  <a:pt x="5815387" y="0"/>
                </a:moveTo>
                <a:lnTo>
                  <a:pt x="0" y="0"/>
                </a:lnTo>
                <a:lnTo>
                  <a:pt x="0" y="6857996"/>
                </a:lnTo>
                <a:lnTo>
                  <a:pt x="6602908" y="6857996"/>
                </a:lnTo>
                <a:lnTo>
                  <a:pt x="5815387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9371" y="178765"/>
            <a:ext cx="10344150" cy="10687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45363" y="2118741"/>
            <a:ext cx="7924165" cy="17570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5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60.png"/><Relationship Id="rId4" Type="http://schemas.openxmlformats.org/officeDocument/2006/relationships/image" Target="../media/image45.png"/><Relationship Id="rId9" Type="http://schemas.openxmlformats.org/officeDocument/2006/relationships/image" Target="../media/image59.png"/><Relationship Id="rId14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5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60.png"/><Relationship Id="rId4" Type="http://schemas.openxmlformats.org/officeDocument/2006/relationships/image" Target="../media/image45.png"/><Relationship Id="rId9" Type="http://schemas.openxmlformats.org/officeDocument/2006/relationships/image" Target="../media/image59.png"/><Relationship Id="rId14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5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60.png"/><Relationship Id="rId4" Type="http://schemas.openxmlformats.org/officeDocument/2006/relationships/image" Target="../media/image45.png"/><Relationship Id="rId9" Type="http://schemas.openxmlformats.org/officeDocument/2006/relationships/image" Target="../media/image59.png"/><Relationship Id="rId14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5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60.png"/><Relationship Id="rId4" Type="http://schemas.openxmlformats.org/officeDocument/2006/relationships/image" Target="../media/image45.png"/><Relationship Id="rId9" Type="http://schemas.openxmlformats.org/officeDocument/2006/relationships/image" Target="../media/image59.png"/><Relationship Id="rId1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5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60.png"/><Relationship Id="rId4" Type="http://schemas.openxmlformats.org/officeDocument/2006/relationships/image" Target="../media/image45.png"/><Relationship Id="rId9" Type="http://schemas.openxmlformats.org/officeDocument/2006/relationships/image" Target="../media/image59.png"/><Relationship Id="rId1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5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60.png"/><Relationship Id="rId4" Type="http://schemas.openxmlformats.org/officeDocument/2006/relationships/image" Target="../media/image45.png"/><Relationship Id="rId9" Type="http://schemas.openxmlformats.org/officeDocument/2006/relationships/image" Target="../media/image59.png"/><Relationship Id="rId1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g"/><Relationship Id="rId4" Type="http://schemas.openxmlformats.org/officeDocument/2006/relationships/image" Target="../media/image7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jp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17" Type="http://schemas.openxmlformats.org/officeDocument/2006/relationships/image" Target="../media/image57.png"/><Relationship Id="rId2" Type="http://schemas.openxmlformats.org/officeDocument/2006/relationships/image" Target="../media/image42.jpg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5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60.png"/><Relationship Id="rId4" Type="http://schemas.openxmlformats.org/officeDocument/2006/relationships/image" Target="../media/image45.png"/><Relationship Id="rId9" Type="http://schemas.openxmlformats.org/officeDocument/2006/relationships/image" Target="../media/image59.png"/><Relationship Id="rId14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62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png"/><Relationship Id="rId11" Type="http://schemas.openxmlformats.org/officeDocument/2006/relationships/image" Target="../media/image60.png"/><Relationship Id="rId5" Type="http://schemas.openxmlformats.org/officeDocument/2006/relationships/image" Target="../media/image45.png"/><Relationship Id="rId15" Type="http://schemas.openxmlformats.org/officeDocument/2006/relationships/image" Target="../media/image56.png"/><Relationship Id="rId10" Type="http://schemas.openxmlformats.org/officeDocument/2006/relationships/image" Target="../media/image59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4987" y="2886532"/>
            <a:ext cx="408177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555" dirty="0">
                <a:solidFill>
                  <a:srgbClr val="FFFFFF"/>
                </a:solidFill>
              </a:rPr>
              <a:t>Скулшутинг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5808751" y="0"/>
            <a:ext cx="790575" cy="6858000"/>
          </a:xfrm>
          <a:custGeom>
            <a:avLst/>
            <a:gdLst/>
            <a:ahLst/>
            <a:cxnLst/>
            <a:rect l="l" t="t" r="r" b="b"/>
            <a:pathLst>
              <a:path w="790575" h="6858000">
                <a:moveTo>
                  <a:pt x="0" y="0"/>
                </a:moveTo>
                <a:lnTo>
                  <a:pt x="790291" y="6857996"/>
                </a:lnTo>
              </a:path>
            </a:pathLst>
          </a:custGeom>
          <a:ln w="50799">
            <a:solidFill>
              <a:srgbClr val="EF0E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72371" y="0"/>
            <a:ext cx="3119755" cy="6858000"/>
            <a:chOff x="9072371" y="0"/>
            <a:chExt cx="311975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72371" y="0"/>
              <a:ext cx="3119628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488423" y="1226819"/>
              <a:ext cx="533400" cy="535305"/>
            </a:xfrm>
            <a:custGeom>
              <a:avLst/>
              <a:gdLst/>
              <a:ahLst/>
              <a:cxnLst/>
              <a:rect l="l" t="t" r="r" b="b"/>
              <a:pathLst>
                <a:path w="533400" h="535305">
                  <a:moveTo>
                    <a:pt x="266700" y="0"/>
                  </a:moveTo>
                  <a:lnTo>
                    <a:pt x="218753" y="4309"/>
                  </a:lnTo>
                  <a:lnTo>
                    <a:pt x="173629" y="16734"/>
                  </a:lnTo>
                  <a:lnTo>
                    <a:pt x="132079" y="36519"/>
                  </a:lnTo>
                  <a:lnTo>
                    <a:pt x="94858" y="62908"/>
                  </a:lnTo>
                  <a:lnTo>
                    <a:pt x="62716" y="95145"/>
                  </a:lnTo>
                  <a:lnTo>
                    <a:pt x="36406" y="132475"/>
                  </a:lnTo>
                  <a:lnTo>
                    <a:pt x="16682" y="174141"/>
                  </a:lnTo>
                  <a:lnTo>
                    <a:pt x="4296" y="219389"/>
                  </a:lnTo>
                  <a:lnTo>
                    <a:pt x="0" y="267462"/>
                  </a:lnTo>
                  <a:lnTo>
                    <a:pt x="4296" y="315534"/>
                  </a:lnTo>
                  <a:lnTo>
                    <a:pt x="16682" y="360782"/>
                  </a:lnTo>
                  <a:lnTo>
                    <a:pt x="36406" y="402448"/>
                  </a:lnTo>
                  <a:lnTo>
                    <a:pt x="62716" y="439778"/>
                  </a:lnTo>
                  <a:lnTo>
                    <a:pt x="94858" y="472015"/>
                  </a:lnTo>
                  <a:lnTo>
                    <a:pt x="132079" y="498404"/>
                  </a:lnTo>
                  <a:lnTo>
                    <a:pt x="173629" y="518189"/>
                  </a:lnTo>
                  <a:lnTo>
                    <a:pt x="218753" y="530614"/>
                  </a:lnTo>
                  <a:lnTo>
                    <a:pt x="266700" y="534924"/>
                  </a:lnTo>
                  <a:lnTo>
                    <a:pt x="314646" y="530614"/>
                  </a:lnTo>
                  <a:lnTo>
                    <a:pt x="359770" y="518189"/>
                  </a:lnTo>
                  <a:lnTo>
                    <a:pt x="401320" y="498404"/>
                  </a:lnTo>
                  <a:lnTo>
                    <a:pt x="438541" y="472015"/>
                  </a:lnTo>
                  <a:lnTo>
                    <a:pt x="470683" y="439778"/>
                  </a:lnTo>
                  <a:lnTo>
                    <a:pt x="496993" y="402448"/>
                  </a:lnTo>
                  <a:lnTo>
                    <a:pt x="516717" y="360782"/>
                  </a:lnTo>
                  <a:lnTo>
                    <a:pt x="529103" y="315534"/>
                  </a:lnTo>
                  <a:lnTo>
                    <a:pt x="533400" y="267462"/>
                  </a:lnTo>
                  <a:lnTo>
                    <a:pt x="529103" y="219389"/>
                  </a:lnTo>
                  <a:lnTo>
                    <a:pt x="516717" y="174141"/>
                  </a:lnTo>
                  <a:lnTo>
                    <a:pt x="496993" y="132475"/>
                  </a:lnTo>
                  <a:lnTo>
                    <a:pt x="470683" y="95145"/>
                  </a:lnTo>
                  <a:lnTo>
                    <a:pt x="438541" y="62908"/>
                  </a:lnTo>
                  <a:lnTo>
                    <a:pt x="401320" y="36519"/>
                  </a:lnTo>
                  <a:lnTo>
                    <a:pt x="359770" y="16734"/>
                  </a:lnTo>
                  <a:lnTo>
                    <a:pt x="314646" y="4309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D2D6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072371" y="0"/>
              <a:ext cx="3119755" cy="6858000"/>
            </a:xfrm>
            <a:custGeom>
              <a:avLst/>
              <a:gdLst/>
              <a:ahLst/>
              <a:cxnLst/>
              <a:rect l="l" t="t" r="r" b="b"/>
              <a:pathLst>
                <a:path w="3119754" h="6858000">
                  <a:moveTo>
                    <a:pt x="3119627" y="0"/>
                  </a:moveTo>
                  <a:lnTo>
                    <a:pt x="0" y="0"/>
                  </a:lnTo>
                  <a:lnTo>
                    <a:pt x="0" y="6857996"/>
                  </a:lnTo>
                  <a:lnTo>
                    <a:pt x="3119627" y="6857996"/>
                  </a:lnTo>
                  <a:lnTo>
                    <a:pt x="3119627" y="0"/>
                  </a:lnTo>
                  <a:close/>
                </a:path>
              </a:pathLst>
            </a:custGeom>
            <a:solidFill>
              <a:srgbClr val="FFFFFF">
                <a:alpha val="690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32561" y="292836"/>
            <a:ext cx="5563870" cy="109283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Школьные</a:t>
            </a:r>
            <a:r>
              <a:rPr sz="2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стрелки</a:t>
            </a:r>
            <a:r>
              <a:rPr sz="2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2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РФ.</a:t>
            </a:r>
            <a:r>
              <a:rPr sz="2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130" dirty="0">
                <a:solidFill>
                  <a:srgbClr val="FFFFFF"/>
                </a:solidFill>
                <a:latin typeface="Verdana"/>
                <a:cs typeface="Verdana"/>
              </a:rPr>
              <a:t>КРО</a:t>
            </a:r>
            <a:endParaRPr sz="2800">
              <a:latin typeface="Verdana"/>
              <a:cs typeface="Verdana"/>
            </a:endParaRPr>
          </a:p>
          <a:p>
            <a:pPr marL="32384">
              <a:lnSpc>
                <a:spcPct val="100000"/>
              </a:lnSpc>
              <a:spcBef>
                <a:spcPts val="409"/>
              </a:spcBef>
            </a:pPr>
            <a:r>
              <a:rPr sz="3600" spc="-505" dirty="0">
                <a:solidFill>
                  <a:srgbClr val="FFFFFF"/>
                </a:solidFill>
                <a:latin typeface="Verdana"/>
                <a:cs typeface="Verdana"/>
              </a:rPr>
              <a:t>18</a:t>
            </a:r>
            <a:r>
              <a:rPr sz="3600" spc="-3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60" dirty="0">
                <a:solidFill>
                  <a:srgbClr val="FFFFFF"/>
                </a:solidFill>
                <a:latin typeface="Verdana"/>
                <a:cs typeface="Verdana"/>
              </a:rPr>
              <a:t>апреля</a:t>
            </a:r>
            <a:r>
              <a:rPr sz="3600" spc="-3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300" dirty="0">
                <a:solidFill>
                  <a:srgbClr val="FFFFFF"/>
                </a:solidFill>
                <a:latin typeface="Verdana"/>
                <a:cs typeface="Verdana"/>
              </a:rPr>
              <a:t>2018</a:t>
            </a:r>
            <a:r>
              <a:rPr sz="3600" spc="-3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20" dirty="0">
                <a:solidFill>
                  <a:srgbClr val="FFFFFF"/>
                </a:solidFill>
                <a:latin typeface="Verdana"/>
                <a:cs typeface="Verdana"/>
              </a:rPr>
              <a:t>года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18015" y="3586353"/>
            <a:ext cx="45656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0" b="1" spc="-1380" dirty="0">
                <a:solidFill>
                  <a:srgbClr val="4843CA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518015" y="1599057"/>
            <a:ext cx="45656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0" b="1" spc="-1380" dirty="0">
                <a:solidFill>
                  <a:srgbClr val="4843CA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601200" y="2489961"/>
            <a:ext cx="29464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0" b="1" spc="-335" dirty="0">
                <a:solidFill>
                  <a:srgbClr val="4843CA"/>
                </a:solidFill>
                <a:latin typeface="Tahoma"/>
                <a:cs typeface="Tahoma"/>
              </a:rPr>
              <a:t>-</a:t>
            </a:r>
            <a:endParaRPr sz="60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92943" y="2719577"/>
            <a:ext cx="1271905" cy="65913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480"/>
              </a:spcBef>
            </a:pPr>
            <a:r>
              <a:rPr sz="1600" spc="-10" dirty="0">
                <a:latin typeface="Verdana"/>
                <a:cs typeface="Verdana"/>
              </a:rPr>
              <a:t>сверстники считали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535"/>
              </a:lnSpc>
            </a:pPr>
            <a:r>
              <a:rPr sz="1600" spc="-10" dirty="0">
                <a:latin typeface="Verdana"/>
                <a:cs typeface="Verdana"/>
              </a:rPr>
              <a:t>«тихим»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085958" y="3846398"/>
            <a:ext cx="1537335" cy="4648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30"/>
              </a:lnSpc>
              <a:spcBef>
                <a:spcPts val="95"/>
              </a:spcBef>
            </a:pPr>
            <a:r>
              <a:rPr sz="1600" spc="-10" dirty="0">
                <a:latin typeface="Verdana"/>
                <a:cs typeface="Verdana"/>
              </a:rPr>
              <a:t>планировал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730"/>
              </a:lnSpc>
            </a:pPr>
            <a:r>
              <a:rPr sz="1600" spc="-10" dirty="0">
                <a:latin typeface="Verdana"/>
                <a:cs typeface="Verdana"/>
              </a:rPr>
              <a:t>самоубийство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52983" y="2153539"/>
            <a:ext cx="7105015" cy="16440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9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Стерлитамаке</a:t>
            </a:r>
            <a:r>
              <a:rPr sz="18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(Башкирия)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Verdana"/>
                <a:cs typeface="Verdana"/>
              </a:rPr>
              <a:t>Артём</a:t>
            </a:r>
            <a:r>
              <a:rPr sz="18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Тагиров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напал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на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одноклассников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ножом,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поджёг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класс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8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попытался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убить 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себя.</a:t>
            </a:r>
            <a:r>
              <a:rPr sz="18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9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результате</a:t>
            </a:r>
            <a:r>
              <a:rPr sz="18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нападения</a:t>
            </a:r>
            <a:r>
              <a:rPr sz="18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8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школу</a:t>
            </a:r>
            <a:r>
              <a:rPr sz="18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Стерлитамаке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пострадали</a:t>
            </a:r>
            <a:r>
              <a:rPr sz="1800" spc="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четыре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человека</a:t>
            </a:r>
            <a:endParaRPr sz="1800">
              <a:latin typeface="Verdana"/>
              <a:cs typeface="Verdana"/>
            </a:endParaRPr>
          </a:p>
          <a:p>
            <a:pPr marL="21590">
              <a:lnSpc>
                <a:spcPct val="100000"/>
              </a:lnSpc>
              <a:spcBef>
                <a:spcPts val="1700"/>
              </a:spcBef>
            </a:pPr>
            <a:r>
              <a:rPr sz="2000" b="1" spc="114" dirty="0">
                <a:solidFill>
                  <a:srgbClr val="FFFFFF"/>
                </a:solidFill>
                <a:latin typeface="Tahoma"/>
                <a:cs typeface="Tahoma"/>
              </a:rPr>
              <a:t>Причина</a:t>
            </a:r>
            <a:r>
              <a:rPr sz="2000" b="1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100" dirty="0">
                <a:solidFill>
                  <a:srgbClr val="FFFFFF"/>
                </a:solidFill>
                <a:latin typeface="Tahoma"/>
                <a:cs typeface="Tahoma"/>
              </a:rPr>
              <a:t>расправы</a:t>
            </a:r>
            <a:r>
              <a:rPr sz="2000" b="1" spc="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285" dirty="0">
                <a:solidFill>
                  <a:srgbClr val="FFFFFF"/>
                </a:solidFill>
                <a:latin typeface="Verdana"/>
                <a:cs typeface="Verdana"/>
              </a:rPr>
              <a:t>–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Verdana"/>
                <a:cs typeface="Verdana"/>
              </a:rPr>
              <a:t>делинквентное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90" dirty="0">
                <a:solidFill>
                  <a:srgbClr val="FFFFFF"/>
                </a:solidFill>
                <a:latin typeface="Verdana"/>
                <a:cs typeface="Verdana"/>
              </a:rPr>
              <a:t>поведение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657456" y="6440830"/>
            <a:ext cx="1536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15" dirty="0">
                <a:latin typeface="Verdana"/>
                <a:cs typeface="Verdana"/>
              </a:rPr>
              <a:t>11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-13525" y="3377184"/>
            <a:ext cx="11433175" cy="3495675"/>
            <a:chOff x="-13525" y="3377184"/>
            <a:chExt cx="11433175" cy="3495675"/>
          </a:xfrm>
        </p:grpSpPr>
        <p:sp>
          <p:nvSpPr>
            <p:cNvPr id="15" name="object 15"/>
            <p:cNvSpPr/>
            <p:nvPr/>
          </p:nvSpPr>
          <p:spPr>
            <a:xfrm>
              <a:off x="11311128" y="3377184"/>
              <a:ext cx="108585" cy="123825"/>
            </a:xfrm>
            <a:custGeom>
              <a:avLst/>
              <a:gdLst/>
              <a:ahLst/>
              <a:cxnLst/>
              <a:rect l="l" t="t" r="r" b="b"/>
              <a:pathLst>
                <a:path w="108584" h="123825">
                  <a:moveTo>
                    <a:pt x="107569" y="0"/>
                  </a:moveTo>
                  <a:lnTo>
                    <a:pt x="17018" y="253"/>
                  </a:lnTo>
                  <a:lnTo>
                    <a:pt x="0" y="61849"/>
                  </a:lnTo>
                  <a:lnTo>
                    <a:pt x="16891" y="123443"/>
                  </a:lnTo>
                  <a:lnTo>
                    <a:pt x="108203" y="122936"/>
                  </a:lnTo>
                  <a:lnTo>
                    <a:pt x="107569" y="0"/>
                  </a:lnTo>
                  <a:close/>
                </a:path>
              </a:pathLst>
            </a:custGeom>
            <a:solidFill>
              <a:srgbClr val="DBF0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01595" y="5634228"/>
              <a:ext cx="1437132" cy="121919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61359" y="4966716"/>
              <a:ext cx="1507236" cy="125425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1164" y="4951476"/>
              <a:ext cx="1446276" cy="123901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12607" y="6246876"/>
              <a:ext cx="1284731" cy="61112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38800" y="6272784"/>
              <a:ext cx="1368552" cy="58521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87648" y="6263640"/>
              <a:ext cx="1466850" cy="59435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5736" y="6239256"/>
              <a:ext cx="1414271" cy="618741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61" y="4895850"/>
              <a:ext cx="8961120" cy="673735"/>
            </a:xfrm>
            <a:custGeom>
              <a:avLst/>
              <a:gdLst/>
              <a:ahLst/>
              <a:cxnLst/>
              <a:rect l="l" t="t" r="r" b="b"/>
              <a:pathLst>
                <a:path w="8961120" h="673735">
                  <a:moveTo>
                    <a:pt x="0" y="591947"/>
                  </a:moveTo>
                  <a:lnTo>
                    <a:pt x="900493" y="583057"/>
                  </a:lnTo>
                  <a:lnTo>
                    <a:pt x="1203477" y="0"/>
                  </a:lnTo>
                  <a:lnTo>
                    <a:pt x="2098421" y="2539"/>
                  </a:lnTo>
                  <a:lnTo>
                    <a:pt x="2448687" y="667385"/>
                  </a:lnTo>
                  <a:lnTo>
                    <a:pt x="3212465" y="673608"/>
                  </a:lnTo>
                  <a:lnTo>
                    <a:pt x="3551936" y="1397"/>
                  </a:lnTo>
                  <a:lnTo>
                    <a:pt x="4503547" y="16763"/>
                  </a:lnTo>
                  <a:lnTo>
                    <a:pt x="4820793" y="647191"/>
                  </a:lnTo>
                  <a:lnTo>
                    <a:pt x="5568188" y="659003"/>
                  </a:lnTo>
                  <a:lnTo>
                    <a:pt x="5890768" y="20066"/>
                  </a:lnTo>
                  <a:lnTo>
                    <a:pt x="6742176" y="13716"/>
                  </a:lnTo>
                  <a:lnTo>
                    <a:pt x="7065391" y="672211"/>
                  </a:lnTo>
                  <a:lnTo>
                    <a:pt x="7845298" y="670687"/>
                  </a:lnTo>
                  <a:lnTo>
                    <a:pt x="8146796" y="63118"/>
                  </a:lnTo>
                  <a:lnTo>
                    <a:pt x="8961120" y="51688"/>
                  </a:lnTo>
                </a:path>
              </a:pathLst>
            </a:custGeom>
            <a:ln w="28575">
              <a:solidFill>
                <a:srgbClr val="EF0E7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5551932"/>
              <a:ext cx="1208532" cy="130606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15940" y="4957572"/>
              <a:ext cx="1409700" cy="128473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91227" y="5608320"/>
              <a:ext cx="1395984" cy="124967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82128" y="5010912"/>
              <a:ext cx="1315211" cy="119786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7882128" y="5321808"/>
              <a:ext cx="149860" cy="577850"/>
            </a:xfrm>
            <a:custGeom>
              <a:avLst/>
              <a:gdLst/>
              <a:ahLst/>
              <a:cxnLst/>
              <a:rect l="l" t="t" r="r" b="b"/>
              <a:pathLst>
                <a:path w="149859" h="577850">
                  <a:moveTo>
                    <a:pt x="149351" y="0"/>
                  </a:moveTo>
                  <a:lnTo>
                    <a:pt x="0" y="288797"/>
                  </a:lnTo>
                  <a:lnTo>
                    <a:pt x="149351" y="577595"/>
                  </a:lnTo>
                  <a:lnTo>
                    <a:pt x="14935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882128" y="5321808"/>
              <a:ext cx="149860" cy="577850"/>
            </a:xfrm>
            <a:custGeom>
              <a:avLst/>
              <a:gdLst/>
              <a:ahLst/>
              <a:cxnLst/>
              <a:rect l="l" t="t" r="r" b="b"/>
              <a:pathLst>
                <a:path w="149859" h="577850">
                  <a:moveTo>
                    <a:pt x="149351" y="0"/>
                  </a:moveTo>
                  <a:lnTo>
                    <a:pt x="0" y="288797"/>
                  </a:lnTo>
                  <a:lnTo>
                    <a:pt x="149351" y="577595"/>
                  </a:lnTo>
                  <a:lnTo>
                    <a:pt x="149351" y="0"/>
                  </a:lnTo>
                  <a:close/>
                </a:path>
              </a:pathLst>
            </a:custGeom>
            <a:ln w="12700">
              <a:solidFill>
                <a:srgbClr val="C7C7C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45223" y="5618988"/>
              <a:ext cx="1394459" cy="1228341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8955785" y="4979670"/>
              <a:ext cx="348615" cy="1878330"/>
            </a:xfrm>
            <a:custGeom>
              <a:avLst/>
              <a:gdLst/>
              <a:ahLst/>
              <a:cxnLst/>
              <a:rect l="l" t="t" r="r" b="b"/>
              <a:pathLst>
                <a:path w="348615" h="1878329">
                  <a:moveTo>
                    <a:pt x="0" y="0"/>
                  </a:moveTo>
                  <a:lnTo>
                    <a:pt x="322707" y="615784"/>
                  </a:lnTo>
                  <a:lnTo>
                    <a:pt x="29718" y="1218882"/>
                  </a:lnTo>
                  <a:lnTo>
                    <a:pt x="348497" y="1878328"/>
                  </a:lnTo>
                </a:path>
              </a:pathLst>
            </a:custGeom>
            <a:ln w="28575">
              <a:solidFill>
                <a:srgbClr val="EF0E7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0" y="4948428"/>
              <a:ext cx="9197340" cy="1910080"/>
            </a:xfrm>
            <a:custGeom>
              <a:avLst/>
              <a:gdLst/>
              <a:ahLst/>
              <a:cxnLst/>
              <a:rect l="l" t="t" r="r" b="b"/>
              <a:pathLst>
                <a:path w="9197340" h="1910079">
                  <a:moveTo>
                    <a:pt x="1205484" y="1254252"/>
                  </a:moveTo>
                  <a:lnTo>
                    <a:pt x="878586" y="600456"/>
                  </a:lnTo>
                  <a:lnTo>
                    <a:pt x="38862" y="600456"/>
                  </a:lnTo>
                  <a:lnTo>
                    <a:pt x="0" y="678180"/>
                  </a:lnTo>
                  <a:lnTo>
                    <a:pt x="0" y="1830324"/>
                  </a:lnTo>
                  <a:lnTo>
                    <a:pt x="38862" y="1908048"/>
                  </a:lnTo>
                  <a:lnTo>
                    <a:pt x="878586" y="1908060"/>
                  </a:lnTo>
                  <a:lnTo>
                    <a:pt x="1205484" y="1254252"/>
                  </a:lnTo>
                  <a:close/>
                </a:path>
                <a:path w="9197340" h="1910079">
                  <a:moveTo>
                    <a:pt x="2353056" y="1894332"/>
                  </a:moveTo>
                  <a:lnTo>
                    <a:pt x="2051304" y="1290828"/>
                  </a:lnTo>
                  <a:lnTo>
                    <a:pt x="1237488" y="1290828"/>
                  </a:lnTo>
                  <a:lnTo>
                    <a:pt x="935736" y="1894332"/>
                  </a:lnTo>
                  <a:lnTo>
                    <a:pt x="943343" y="1909572"/>
                  </a:lnTo>
                  <a:lnTo>
                    <a:pt x="2345436" y="1909572"/>
                  </a:lnTo>
                  <a:lnTo>
                    <a:pt x="2353056" y="1894332"/>
                  </a:lnTo>
                  <a:close/>
                </a:path>
                <a:path w="9197340" h="1910079">
                  <a:moveTo>
                    <a:pt x="2377440" y="618744"/>
                  </a:moveTo>
                  <a:lnTo>
                    <a:pt x="2068068" y="0"/>
                  </a:lnTo>
                  <a:lnTo>
                    <a:pt x="1235964" y="0"/>
                  </a:lnTo>
                  <a:lnTo>
                    <a:pt x="926592" y="618744"/>
                  </a:lnTo>
                  <a:lnTo>
                    <a:pt x="1235964" y="1237488"/>
                  </a:lnTo>
                  <a:lnTo>
                    <a:pt x="2068068" y="1237488"/>
                  </a:lnTo>
                  <a:lnTo>
                    <a:pt x="2377440" y="618744"/>
                  </a:lnTo>
                  <a:close/>
                </a:path>
                <a:path w="9197340" h="1910079">
                  <a:moveTo>
                    <a:pt x="4750308" y="1908822"/>
                  </a:moveTo>
                  <a:lnTo>
                    <a:pt x="4451985" y="1312164"/>
                  </a:lnTo>
                  <a:lnTo>
                    <a:pt x="3585591" y="1312164"/>
                  </a:lnTo>
                  <a:lnTo>
                    <a:pt x="3287255" y="1908822"/>
                  </a:lnTo>
                  <a:lnTo>
                    <a:pt x="3287636" y="1909572"/>
                  </a:lnTo>
                  <a:lnTo>
                    <a:pt x="4749927" y="1909572"/>
                  </a:lnTo>
                  <a:lnTo>
                    <a:pt x="4750308" y="1908822"/>
                  </a:lnTo>
                  <a:close/>
                </a:path>
                <a:path w="9197340" h="1910079">
                  <a:moveTo>
                    <a:pt x="4768596" y="644652"/>
                  </a:moveTo>
                  <a:lnTo>
                    <a:pt x="4455414" y="18288"/>
                  </a:lnTo>
                  <a:lnTo>
                    <a:pt x="3574542" y="18288"/>
                  </a:lnTo>
                  <a:lnTo>
                    <a:pt x="3261360" y="644652"/>
                  </a:lnTo>
                  <a:lnTo>
                    <a:pt x="3574542" y="1271016"/>
                  </a:lnTo>
                  <a:lnTo>
                    <a:pt x="4455414" y="1271016"/>
                  </a:lnTo>
                  <a:lnTo>
                    <a:pt x="4768596" y="644652"/>
                  </a:lnTo>
                  <a:close/>
                </a:path>
                <a:path w="9197340" h="1910079">
                  <a:moveTo>
                    <a:pt x="5890260" y="1290828"/>
                  </a:moveTo>
                  <a:lnTo>
                    <a:pt x="5574792" y="659892"/>
                  </a:lnTo>
                  <a:lnTo>
                    <a:pt x="4806696" y="659892"/>
                  </a:lnTo>
                  <a:lnTo>
                    <a:pt x="4491228" y="1290828"/>
                  </a:lnTo>
                  <a:lnTo>
                    <a:pt x="4800587" y="1909572"/>
                  </a:lnTo>
                  <a:lnTo>
                    <a:pt x="5580888" y="1909572"/>
                  </a:lnTo>
                  <a:lnTo>
                    <a:pt x="5890260" y="1290828"/>
                  </a:lnTo>
                  <a:close/>
                </a:path>
                <a:path w="9197340" h="1910079">
                  <a:moveTo>
                    <a:pt x="7007352" y="1898904"/>
                  </a:moveTo>
                  <a:lnTo>
                    <a:pt x="6720078" y="1324356"/>
                  </a:lnTo>
                  <a:lnTo>
                    <a:pt x="5923026" y="1324356"/>
                  </a:lnTo>
                  <a:lnTo>
                    <a:pt x="5635752" y="1898904"/>
                  </a:lnTo>
                  <a:lnTo>
                    <a:pt x="5641073" y="1909572"/>
                  </a:lnTo>
                  <a:lnTo>
                    <a:pt x="7002018" y="1909572"/>
                  </a:lnTo>
                  <a:lnTo>
                    <a:pt x="7007352" y="1898904"/>
                  </a:lnTo>
                  <a:close/>
                </a:path>
                <a:path w="9197340" h="1910079">
                  <a:moveTo>
                    <a:pt x="7027164" y="649986"/>
                  </a:moveTo>
                  <a:lnTo>
                    <a:pt x="6706743" y="9144"/>
                  </a:lnTo>
                  <a:lnTo>
                    <a:pt x="5936361" y="9144"/>
                  </a:lnTo>
                  <a:lnTo>
                    <a:pt x="5615940" y="649986"/>
                  </a:lnTo>
                  <a:lnTo>
                    <a:pt x="5936361" y="1290828"/>
                  </a:lnTo>
                  <a:lnTo>
                    <a:pt x="6706743" y="1290828"/>
                  </a:lnTo>
                  <a:lnTo>
                    <a:pt x="7027164" y="649986"/>
                  </a:lnTo>
                  <a:close/>
                </a:path>
                <a:path w="9197340" h="1910079">
                  <a:moveTo>
                    <a:pt x="8139684" y="1289304"/>
                  </a:moveTo>
                  <a:lnTo>
                    <a:pt x="7830312" y="670560"/>
                  </a:lnTo>
                  <a:lnTo>
                    <a:pt x="7053072" y="670560"/>
                  </a:lnTo>
                  <a:lnTo>
                    <a:pt x="6743700" y="1289304"/>
                  </a:lnTo>
                  <a:lnTo>
                    <a:pt x="7053072" y="1908048"/>
                  </a:lnTo>
                  <a:lnTo>
                    <a:pt x="7830312" y="1908048"/>
                  </a:lnTo>
                  <a:lnTo>
                    <a:pt x="8139684" y="1289304"/>
                  </a:lnTo>
                  <a:close/>
                </a:path>
                <a:path w="9197340" h="1910079">
                  <a:moveTo>
                    <a:pt x="9192768" y="661416"/>
                  </a:moveTo>
                  <a:lnTo>
                    <a:pt x="8893302" y="62484"/>
                  </a:lnTo>
                  <a:lnTo>
                    <a:pt x="8177022" y="62484"/>
                  </a:lnTo>
                  <a:lnTo>
                    <a:pt x="7877556" y="661416"/>
                  </a:lnTo>
                  <a:lnTo>
                    <a:pt x="8177022" y="1260348"/>
                  </a:lnTo>
                  <a:lnTo>
                    <a:pt x="8893302" y="1260348"/>
                  </a:lnTo>
                  <a:lnTo>
                    <a:pt x="9192768" y="661416"/>
                  </a:lnTo>
                  <a:close/>
                </a:path>
                <a:path w="9197340" h="1910079">
                  <a:moveTo>
                    <a:pt x="9197340" y="1838706"/>
                  </a:moveTo>
                  <a:lnTo>
                    <a:pt x="8927211" y="1298448"/>
                  </a:lnTo>
                  <a:lnTo>
                    <a:pt x="8182737" y="1298448"/>
                  </a:lnTo>
                  <a:lnTo>
                    <a:pt x="7912608" y="1838706"/>
                  </a:lnTo>
                  <a:lnTo>
                    <a:pt x="7948028" y="1909572"/>
                  </a:lnTo>
                  <a:lnTo>
                    <a:pt x="9161907" y="1909572"/>
                  </a:lnTo>
                  <a:lnTo>
                    <a:pt x="9197340" y="1838706"/>
                  </a:lnTo>
                  <a:close/>
                </a:path>
              </a:pathLst>
            </a:custGeom>
            <a:solidFill>
              <a:srgbClr val="FFFFFF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0092943" y="1823085"/>
            <a:ext cx="1391285" cy="46418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480"/>
              </a:spcBef>
            </a:pPr>
            <a:r>
              <a:rPr sz="1600" spc="-10" dirty="0">
                <a:latin typeface="Verdana"/>
                <a:cs typeface="Verdana"/>
              </a:rPr>
              <a:t>подвергался буллингу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601200" y="4497781"/>
            <a:ext cx="29464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0" b="1" spc="-335" dirty="0">
                <a:solidFill>
                  <a:srgbClr val="4843CA"/>
                </a:solidFill>
                <a:latin typeface="Tahoma"/>
                <a:cs typeface="Tahoma"/>
              </a:rPr>
              <a:t>-</a:t>
            </a:r>
            <a:endParaRPr sz="60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0085958" y="4793945"/>
            <a:ext cx="1113790" cy="4648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30"/>
              </a:lnSpc>
              <a:spcBef>
                <a:spcPts val="95"/>
              </a:spcBef>
            </a:pPr>
            <a:r>
              <a:rPr sz="1600" spc="40" dirty="0">
                <a:latin typeface="Verdana"/>
                <a:cs typeface="Verdana"/>
              </a:rPr>
              <a:t>совершил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730"/>
              </a:lnSpc>
            </a:pPr>
            <a:r>
              <a:rPr sz="1600" spc="-10" dirty="0">
                <a:latin typeface="Verdana"/>
                <a:cs typeface="Verdana"/>
              </a:rPr>
              <a:t>суицид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71271" y="3942079"/>
            <a:ext cx="1581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50" dirty="0">
                <a:solidFill>
                  <a:srgbClr val="FFFFFF"/>
                </a:solidFill>
                <a:latin typeface="Tahoma"/>
                <a:cs typeface="Tahoma"/>
              </a:rPr>
              <a:t>!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25474" y="4064889"/>
            <a:ext cx="764540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Внимание:</a:t>
            </a:r>
            <a:r>
              <a:rPr sz="105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материале</a:t>
            </a:r>
            <a:r>
              <a:rPr sz="105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приводятся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настоящие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имена</a:t>
            </a:r>
            <a:r>
              <a:rPr sz="105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05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фотоизображения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несовершеннолетних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на </a:t>
            </a:r>
            <a:r>
              <a:rPr sz="1050" spc="-10" dirty="0">
                <a:solidFill>
                  <a:srgbClr val="FFFFFF"/>
                </a:solidFill>
                <a:latin typeface="Verdana"/>
                <a:cs typeface="Verdana"/>
              </a:rPr>
              <a:t>момент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совершения</a:t>
            </a:r>
            <a:r>
              <a:rPr sz="105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преступления</a:t>
            </a:r>
            <a:r>
              <a:rPr sz="1050" spc="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-20" dirty="0">
                <a:solidFill>
                  <a:srgbClr val="FFFFFF"/>
                </a:solidFill>
                <a:latin typeface="Verdana"/>
                <a:cs typeface="Verdana"/>
              </a:rPr>
              <a:t>фигурантов.</a:t>
            </a:r>
            <a:r>
              <a:rPr sz="1050" spc="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Не</a:t>
            </a:r>
            <a:r>
              <a:rPr sz="1050" spc="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r>
              <a:rPr sz="1050" spc="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публичного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Verdana"/>
                <a:cs typeface="Verdana"/>
              </a:rPr>
              <a:t>использования!</a:t>
            </a:r>
            <a:endParaRPr sz="1050">
              <a:latin typeface="Verdana"/>
              <a:cs typeface="Verdana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762" y="1665477"/>
            <a:ext cx="5313680" cy="50800"/>
          </a:xfrm>
          <a:custGeom>
            <a:avLst/>
            <a:gdLst/>
            <a:ahLst/>
            <a:cxnLst/>
            <a:rect l="l" t="t" r="r" b="b"/>
            <a:pathLst>
              <a:path w="5313680" h="50800">
                <a:moveTo>
                  <a:pt x="5313172" y="0"/>
                </a:moveTo>
                <a:lnTo>
                  <a:pt x="0" y="0"/>
                </a:lnTo>
                <a:lnTo>
                  <a:pt x="0" y="12700"/>
                </a:lnTo>
                <a:lnTo>
                  <a:pt x="0" y="38100"/>
                </a:lnTo>
                <a:lnTo>
                  <a:pt x="0" y="50800"/>
                </a:lnTo>
                <a:lnTo>
                  <a:pt x="5313172" y="50800"/>
                </a:lnTo>
                <a:lnTo>
                  <a:pt x="5313172" y="38100"/>
                </a:lnTo>
                <a:lnTo>
                  <a:pt x="5313172" y="12700"/>
                </a:lnTo>
                <a:lnTo>
                  <a:pt x="5313172" y="0"/>
                </a:lnTo>
                <a:close/>
              </a:path>
            </a:pathLst>
          </a:custGeom>
          <a:solidFill>
            <a:srgbClr val="EF0E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2457069" y="5139054"/>
            <a:ext cx="624205" cy="32829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365"/>
              </a:spcBef>
            </a:pPr>
            <a:r>
              <a:rPr sz="1100" spc="-10" dirty="0">
                <a:solidFill>
                  <a:srgbClr val="EF0E74"/>
                </a:solidFill>
                <a:latin typeface="Verdana"/>
                <a:cs typeface="Verdana"/>
              </a:rPr>
              <a:t>Артём Тагиров</a:t>
            </a:r>
            <a:endParaRPr sz="1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86088" y="0"/>
            <a:ext cx="3106420" cy="6858000"/>
            <a:chOff x="9086088" y="0"/>
            <a:chExt cx="31064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86088" y="0"/>
              <a:ext cx="3105911" cy="685799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086088" y="0"/>
              <a:ext cx="3106420" cy="6858000"/>
            </a:xfrm>
            <a:custGeom>
              <a:avLst/>
              <a:gdLst/>
              <a:ahLst/>
              <a:cxnLst/>
              <a:rect l="l" t="t" r="r" b="b"/>
              <a:pathLst>
                <a:path w="3106420" h="6858000">
                  <a:moveTo>
                    <a:pt x="3105911" y="0"/>
                  </a:moveTo>
                  <a:lnTo>
                    <a:pt x="0" y="0"/>
                  </a:lnTo>
                  <a:lnTo>
                    <a:pt x="0" y="6857996"/>
                  </a:lnTo>
                  <a:lnTo>
                    <a:pt x="3105911" y="6857996"/>
                  </a:lnTo>
                  <a:lnTo>
                    <a:pt x="3105911" y="0"/>
                  </a:lnTo>
                  <a:close/>
                </a:path>
              </a:pathLst>
            </a:custGeom>
            <a:solidFill>
              <a:srgbClr val="FFFFFF">
                <a:alpha val="690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305" marR="541655">
              <a:lnSpc>
                <a:spcPct val="100000"/>
              </a:lnSpc>
              <a:spcBef>
                <a:spcPts val="95"/>
              </a:spcBef>
            </a:pPr>
            <a:r>
              <a:rPr spc="85" dirty="0"/>
              <a:t>В</a:t>
            </a:r>
            <a:r>
              <a:rPr spc="75" dirty="0"/>
              <a:t> </a:t>
            </a:r>
            <a:r>
              <a:rPr dirty="0"/>
              <a:t>Керченском</a:t>
            </a:r>
            <a:r>
              <a:rPr spc="105" dirty="0"/>
              <a:t> </a:t>
            </a:r>
            <a:r>
              <a:rPr dirty="0"/>
              <a:t>политехническом</a:t>
            </a:r>
            <a:r>
              <a:rPr spc="70" dirty="0"/>
              <a:t> </a:t>
            </a:r>
            <a:r>
              <a:rPr dirty="0"/>
              <a:t>колледже</a:t>
            </a:r>
            <a:r>
              <a:rPr spc="80" dirty="0"/>
              <a:t> </a:t>
            </a:r>
            <a:r>
              <a:rPr dirty="0"/>
              <a:t>Владислав</a:t>
            </a:r>
            <a:r>
              <a:rPr spc="95" dirty="0"/>
              <a:t> </a:t>
            </a:r>
            <a:r>
              <a:rPr spc="-10" dirty="0"/>
              <a:t>Росляков </a:t>
            </a:r>
            <a:r>
              <a:rPr spc="45" dirty="0"/>
              <a:t>инициировал</a:t>
            </a:r>
            <a:r>
              <a:rPr spc="-65" dirty="0"/>
              <a:t> </a:t>
            </a:r>
            <a:r>
              <a:rPr dirty="0"/>
              <a:t>стрельбу</a:t>
            </a:r>
            <a:r>
              <a:rPr spc="-30" dirty="0"/>
              <a:t> </a:t>
            </a:r>
            <a:r>
              <a:rPr spc="70" dirty="0"/>
              <a:t>и</a:t>
            </a:r>
            <a:r>
              <a:rPr spc="-55" dirty="0"/>
              <a:t> </a:t>
            </a:r>
            <a:r>
              <a:rPr dirty="0"/>
              <a:t>взорвал</a:t>
            </a:r>
            <a:r>
              <a:rPr spc="-45" dirty="0"/>
              <a:t> </a:t>
            </a:r>
            <a:r>
              <a:rPr dirty="0"/>
              <a:t>самодельную</a:t>
            </a:r>
            <a:r>
              <a:rPr spc="-45" dirty="0"/>
              <a:t> </a:t>
            </a:r>
            <a:r>
              <a:rPr spc="-10" dirty="0"/>
              <a:t>бомбу.</a:t>
            </a:r>
            <a:r>
              <a:rPr spc="-80" dirty="0"/>
              <a:t> </a:t>
            </a:r>
            <a:r>
              <a:rPr spc="85" dirty="0"/>
              <a:t>В</a:t>
            </a:r>
            <a:r>
              <a:rPr spc="-55" dirty="0"/>
              <a:t> </a:t>
            </a:r>
            <a:r>
              <a:rPr spc="-10" dirty="0"/>
              <a:t>результате </a:t>
            </a:r>
            <a:r>
              <a:rPr dirty="0"/>
              <a:t>погибли</a:t>
            </a:r>
            <a:r>
              <a:rPr spc="-75" dirty="0"/>
              <a:t> </a:t>
            </a:r>
            <a:r>
              <a:rPr spc="-35" dirty="0"/>
              <a:t>20</a:t>
            </a:r>
            <a:r>
              <a:rPr spc="-40" dirty="0"/>
              <a:t> </a:t>
            </a:r>
            <a:r>
              <a:rPr spc="-30" dirty="0"/>
              <a:t>человек,</a:t>
            </a:r>
            <a:r>
              <a:rPr spc="-35" dirty="0"/>
              <a:t> </a:t>
            </a:r>
            <a:r>
              <a:rPr dirty="0"/>
              <a:t>не</a:t>
            </a:r>
            <a:r>
              <a:rPr spc="-60" dirty="0"/>
              <a:t> </a:t>
            </a:r>
            <a:r>
              <a:rPr spc="55" dirty="0"/>
              <a:t>менее</a:t>
            </a:r>
            <a:r>
              <a:rPr spc="-55" dirty="0"/>
              <a:t> </a:t>
            </a:r>
            <a:r>
              <a:rPr spc="-90" dirty="0"/>
              <a:t>65</a:t>
            </a:r>
            <a:r>
              <a:rPr spc="-50" dirty="0"/>
              <a:t> </a:t>
            </a:r>
            <a:r>
              <a:rPr dirty="0"/>
              <a:t>человек</a:t>
            </a:r>
            <a:r>
              <a:rPr spc="-60" dirty="0"/>
              <a:t> </a:t>
            </a:r>
            <a:r>
              <a:rPr dirty="0"/>
              <a:t>получили</a:t>
            </a:r>
            <a:r>
              <a:rPr spc="-60" dirty="0"/>
              <a:t> </a:t>
            </a:r>
            <a:r>
              <a:rPr spc="-10" dirty="0"/>
              <a:t>ранения.</a:t>
            </a:r>
            <a:r>
              <a:rPr spc="-60" dirty="0"/>
              <a:t> </a:t>
            </a:r>
            <a:r>
              <a:rPr spc="-20" dirty="0"/>
              <a:t>Тело </a:t>
            </a:r>
            <a:r>
              <a:rPr dirty="0"/>
              <a:t>стрелка</a:t>
            </a:r>
            <a:r>
              <a:rPr spc="-40" dirty="0"/>
              <a:t> </a:t>
            </a:r>
            <a:r>
              <a:rPr dirty="0"/>
              <a:t>было</a:t>
            </a:r>
            <a:r>
              <a:rPr spc="-65" dirty="0"/>
              <a:t> </a:t>
            </a:r>
            <a:r>
              <a:rPr dirty="0"/>
              <a:t>обнаружено</a:t>
            </a:r>
            <a:r>
              <a:rPr spc="-55" dirty="0"/>
              <a:t> </a:t>
            </a:r>
            <a:r>
              <a:rPr dirty="0"/>
              <a:t>в</a:t>
            </a:r>
            <a:r>
              <a:rPr spc="-70" dirty="0"/>
              <a:t> </a:t>
            </a:r>
            <a:r>
              <a:rPr spc="55" dirty="0"/>
              <a:t>одном</a:t>
            </a:r>
            <a:r>
              <a:rPr spc="-80" dirty="0"/>
              <a:t> </a:t>
            </a:r>
            <a:r>
              <a:rPr dirty="0"/>
              <a:t>из</a:t>
            </a:r>
            <a:r>
              <a:rPr spc="-65" dirty="0"/>
              <a:t> </a:t>
            </a:r>
            <a:r>
              <a:rPr spc="60" dirty="0"/>
              <a:t>помещений</a:t>
            </a:r>
            <a:r>
              <a:rPr spc="-70" dirty="0"/>
              <a:t> </a:t>
            </a:r>
            <a:r>
              <a:rPr spc="-10" dirty="0"/>
              <a:t>колледжа</a:t>
            </a:r>
          </a:p>
          <a:p>
            <a:pPr marL="27940">
              <a:lnSpc>
                <a:spcPct val="100000"/>
              </a:lnSpc>
              <a:spcBef>
                <a:spcPts val="1480"/>
              </a:spcBef>
            </a:pPr>
            <a:r>
              <a:rPr sz="2000" b="1" spc="120" dirty="0">
                <a:latin typeface="Tahoma"/>
                <a:cs typeface="Tahoma"/>
              </a:rPr>
              <a:t>Причина</a:t>
            </a:r>
            <a:r>
              <a:rPr sz="2000" b="1" spc="80" dirty="0">
                <a:latin typeface="Tahoma"/>
                <a:cs typeface="Tahoma"/>
              </a:rPr>
              <a:t> </a:t>
            </a:r>
            <a:r>
              <a:rPr sz="2000" b="1" spc="100" dirty="0">
                <a:latin typeface="Tahoma"/>
                <a:cs typeface="Tahoma"/>
              </a:rPr>
              <a:t>расправы</a:t>
            </a:r>
            <a:r>
              <a:rPr sz="2000" b="1" spc="95" dirty="0">
                <a:latin typeface="Tahoma"/>
                <a:cs typeface="Tahoma"/>
              </a:rPr>
              <a:t> </a:t>
            </a:r>
            <a:r>
              <a:rPr sz="2000" spc="-285" dirty="0"/>
              <a:t>–</a:t>
            </a:r>
            <a:r>
              <a:rPr sz="2000" spc="-70" dirty="0"/>
              <a:t> </a:t>
            </a:r>
            <a:r>
              <a:rPr sz="2000" spc="75" dirty="0"/>
              <a:t>постоянные</a:t>
            </a:r>
            <a:r>
              <a:rPr sz="2000" spc="-65" dirty="0"/>
              <a:t> </a:t>
            </a:r>
            <a:r>
              <a:rPr sz="2000" spc="85" dirty="0"/>
              <a:t>унижения</a:t>
            </a:r>
            <a:r>
              <a:rPr sz="2000" spc="-80" dirty="0"/>
              <a:t> </a:t>
            </a:r>
            <a:r>
              <a:rPr sz="2000" spc="80" dirty="0"/>
              <a:t>со</a:t>
            </a:r>
            <a:r>
              <a:rPr sz="2000" spc="-70" dirty="0"/>
              <a:t> </a:t>
            </a:r>
            <a:r>
              <a:rPr sz="2000" spc="70" dirty="0"/>
              <a:t>стороны</a:t>
            </a:r>
            <a:endParaRPr sz="2000">
              <a:latin typeface="Tahoma"/>
              <a:cs typeface="Tahoma"/>
            </a:endParaRPr>
          </a:p>
          <a:p>
            <a:pPr marL="27940">
              <a:lnSpc>
                <a:spcPct val="100000"/>
              </a:lnSpc>
            </a:pPr>
            <a:r>
              <a:rPr sz="2000" spc="75" dirty="0"/>
              <a:t>сверстников</a:t>
            </a:r>
            <a:endParaRPr sz="2000"/>
          </a:p>
        </p:txBody>
      </p:sp>
      <p:sp>
        <p:nvSpPr>
          <p:cNvPr id="6" name="object 6"/>
          <p:cNvSpPr txBox="1"/>
          <p:nvPr/>
        </p:nvSpPr>
        <p:spPr>
          <a:xfrm>
            <a:off x="641705" y="297779"/>
            <a:ext cx="6943090" cy="120523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Школьные</a:t>
            </a:r>
            <a:r>
              <a:rPr sz="2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стрелки</a:t>
            </a:r>
            <a:r>
              <a:rPr sz="2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2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РФ.</a:t>
            </a:r>
            <a:r>
              <a:rPr sz="2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Verdana"/>
                <a:cs typeface="Verdana"/>
              </a:rPr>
              <a:t>Массовость</a:t>
            </a:r>
            <a:endParaRPr sz="2800">
              <a:latin typeface="Verdana"/>
              <a:cs typeface="Verdana"/>
            </a:endParaRPr>
          </a:p>
          <a:p>
            <a:pPr marL="58419">
              <a:lnSpc>
                <a:spcPct val="100000"/>
              </a:lnSpc>
              <a:spcBef>
                <a:spcPts val="905"/>
              </a:spcBef>
            </a:pPr>
            <a:r>
              <a:rPr sz="3600" spc="-595" dirty="0">
                <a:solidFill>
                  <a:srgbClr val="FFFFFF"/>
                </a:solidFill>
                <a:latin typeface="Verdana"/>
                <a:cs typeface="Verdana"/>
              </a:rPr>
              <a:t>17</a:t>
            </a:r>
            <a:r>
              <a:rPr sz="36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dirty="0">
                <a:solidFill>
                  <a:srgbClr val="FFFFFF"/>
                </a:solidFill>
                <a:latin typeface="Verdana"/>
                <a:cs typeface="Verdana"/>
              </a:rPr>
              <a:t>октября</a:t>
            </a:r>
            <a:r>
              <a:rPr sz="3600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300" dirty="0">
                <a:solidFill>
                  <a:srgbClr val="FFFFFF"/>
                </a:solidFill>
                <a:latin typeface="Verdana"/>
                <a:cs typeface="Verdana"/>
              </a:rPr>
              <a:t>2018</a:t>
            </a:r>
            <a:r>
              <a:rPr sz="3600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20" dirty="0">
                <a:solidFill>
                  <a:srgbClr val="FFFFFF"/>
                </a:solidFill>
                <a:latin typeface="Verdana"/>
                <a:cs typeface="Verdana"/>
              </a:rPr>
              <a:t>года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93706" y="3527679"/>
            <a:ext cx="481965" cy="2198370"/>
          </a:xfrm>
          <a:prstGeom prst="rect">
            <a:avLst/>
          </a:prstGeom>
        </p:spPr>
        <p:txBody>
          <a:bodyPr vert="horz" wrap="square" lIns="0" tIns="1841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0"/>
              </a:spcBef>
            </a:pPr>
            <a:r>
              <a:rPr sz="6000" b="1" spc="-1380" dirty="0">
                <a:solidFill>
                  <a:srgbClr val="EF0E74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355"/>
              </a:spcBef>
            </a:pPr>
            <a:r>
              <a:rPr sz="6000" b="1" spc="-1380" dirty="0">
                <a:solidFill>
                  <a:srgbClr val="EF0E74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81590" y="2756154"/>
            <a:ext cx="1271905" cy="65913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480"/>
              </a:spcBef>
            </a:pPr>
            <a:r>
              <a:rPr sz="1600" spc="-10" dirty="0">
                <a:latin typeface="Verdana"/>
                <a:cs typeface="Verdana"/>
              </a:rPr>
              <a:t>сверстники считали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535"/>
              </a:lnSpc>
            </a:pPr>
            <a:r>
              <a:rPr sz="1600" spc="-10" dirty="0">
                <a:latin typeface="Verdana"/>
                <a:cs typeface="Verdana"/>
              </a:rPr>
              <a:t>«тихим»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174605" y="5006721"/>
            <a:ext cx="1113790" cy="464184"/>
          </a:xfrm>
          <a:prstGeom prst="rect">
            <a:avLst/>
          </a:prstGeom>
        </p:spPr>
        <p:txBody>
          <a:bodyPr vert="horz" wrap="square" lIns="0" tIns="59054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64"/>
              </a:spcBef>
            </a:pPr>
            <a:r>
              <a:rPr sz="1600" spc="35" dirty="0">
                <a:latin typeface="Verdana"/>
                <a:cs typeface="Verdana"/>
              </a:rPr>
              <a:t>совершил </a:t>
            </a:r>
            <a:r>
              <a:rPr sz="1600" spc="-10" dirty="0">
                <a:latin typeface="Verdana"/>
                <a:cs typeface="Verdana"/>
              </a:rPr>
              <a:t>суицид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174605" y="3949700"/>
            <a:ext cx="1537335" cy="464184"/>
          </a:xfrm>
          <a:prstGeom prst="rect">
            <a:avLst/>
          </a:prstGeom>
        </p:spPr>
        <p:txBody>
          <a:bodyPr vert="horz" wrap="square" lIns="0" tIns="59054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64"/>
              </a:spcBef>
            </a:pPr>
            <a:r>
              <a:rPr sz="1600" spc="-10" dirty="0">
                <a:latin typeface="Verdana"/>
                <a:cs typeface="Verdana"/>
              </a:rPr>
              <a:t>планировал самоубийство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620881" y="6440830"/>
            <a:ext cx="1905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20" dirty="0">
                <a:latin typeface="Verdana"/>
                <a:cs typeface="Verdana"/>
              </a:rPr>
              <a:t>12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-13525" y="3377184"/>
            <a:ext cx="11419205" cy="3495675"/>
            <a:chOff x="-13525" y="3377184"/>
            <a:chExt cx="11419205" cy="3495675"/>
          </a:xfrm>
        </p:grpSpPr>
        <p:sp>
          <p:nvSpPr>
            <p:cNvPr id="13" name="object 13"/>
            <p:cNvSpPr/>
            <p:nvPr/>
          </p:nvSpPr>
          <p:spPr>
            <a:xfrm>
              <a:off x="11311128" y="3377184"/>
              <a:ext cx="94615" cy="155575"/>
            </a:xfrm>
            <a:custGeom>
              <a:avLst/>
              <a:gdLst/>
              <a:ahLst/>
              <a:cxnLst/>
              <a:rect l="l" t="t" r="r" b="b"/>
              <a:pathLst>
                <a:path w="94615" h="155575">
                  <a:moveTo>
                    <a:pt x="93852" y="0"/>
                  </a:moveTo>
                  <a:lnTo>
                    <a:pt x="14858" y="380"/>
                  </a:lnTo>
                  <a:lnTo>
                    <a:pt x="0" y="77850"/>
                  </a:lnTo>
                  <a:lnTo>
                    <a:pt x="14858" y="155448"/>
                  </a:lnTo>
                  <a:lnTo>
                    <a:pt x="94488" y="154812"/>
                  </a:lnTo>
                  <a:lnTo>
                    <a:pt x="93852" y="0"/>
                  </a:lnTo>
                  <a:close/>
                </a:path>
              </a:pathLst>
            </a:custGeom>
            <a:solidFill>
              <a:srgbClr val="C3C8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01595" y="5634228"/>
              <a:ext cx="1437132" cy="121919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61359" y="4966716"/>
              <a:ext cx="1507236" cy="125425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1164" y="4951476"/>
              <a:ext cx="1446276" cy="123901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12607" y="6246876"/>
              <a:ext cx="1284731" cy="61112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38800" y="6272784"/>
              <a:ext cx="1368552" cy="58521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87648" y="6263640"/>
              <a:ext cx="1466850" cy="59435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5736" y="6239256"/>
              <a:ext cx="1414271" cy="618741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761" y="4895850"/>
              <a:ext cx="8961120" cy="673735"/>
            </a:xfrm>
            <a:custGeom>
              <a:avLst/>
              <a:gdLst/>
              <a:ahLst/>
              <a:cxnLst/>
              <a:rect l="l" t="t" r="r" b="b"/>
              <a:pathLst>
                <a:path w="8961120" h="673735">
                  <a:moveTo>
                    <a:pt x="0" y="591947"/>
                  </a:moveTo>
                  <a:lnTo>
                    <a:pt x="900493" y="583057"/>
                  </a:lnTo>
                  <a:lnTo>
                    <a:pt x="1203477" y="0"/>
                  </a:lnTo>
                  <a:lnTo>
                    <a:pt x="2098421" y="2539"/>
                  </a:lnTo>
                  <a:lnTo>
                    <a:pt x="2448687" y="667385"/>
                  </a:lnTo>
                  <a:lnTo>
                    <a:pt x="3212465" y="673608"/>
                  </a:lnTo>
                  <a:lnTo>
                    <a:pt x="3551936" y="1397"/>
                  </a:lnTo>
                  <a:lnTo>
                    <a:pt x="4503547" y="16763"/>
                  </a:lnTo>
                  <a:lnTo>
                    <a:pt x="4820793" y="647191"/>
                  </a:lnTo>
                  <a:lnTo>
                    <a:pt x="5568188" y="659003"/>
                  </a:lnTo>
                  <a:lnTo>
                    <a:pt x="5890768" y="20066"/>
                  </a:lnTo>
                  <a:lnTo>
                    <a:pt x="6742176" y="13716"/>
                  </a:lnTo>
                  <a:lnTo>
                    <a:pt x="7065391" y="672211"/>
                  </a:lnTo>
                  <a:lnTo>
                    <a:pt x="7845298" y="670687"/>
                  </a:lnTo>
                  <a:lnTo>
                    <a:pt x="8146796" y="63118"/>
                  </a:lnTo>
                  <a:lnTo>
                    <a:pt x="8961120" y="51688"/>
                  </a:lnTo>
                </a:path>
              </a:pathLst>
            </a:custGeom>
            <a:ln w="28575">
              <a:solidFill>
                <a:srgbClr val="EF0E7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5551932"/>
              <a:ext cx="1208532" cy="130606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15940" y="4957572"/>
              <a:ext cx="1409700" cy="128473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91227" y="5608320"/>
              <a:ext cx="1395984" cy="124967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82128" y="5010912"/>
              <a:ext cx="1315211" cy="119786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882128" y="5321808"/>
              <a:ext cx="149860" cy="577850"/>
            </a:xfrm>
            <a:custGeom>
              <a:avLst/>
              <a:gdLst/>
              <a:ahLst/>
              <a:cxnLst/>
              <a:rect l="l" t="t" r="r" b="b"/>
              <a:pathLst>
                <a:path w="149859" h="577850">
                  <a:moveTo>
                    <a:pt x="149351" y="0"/>
                  </a:moveTo>
                  <a:lnTo>
                    <a:pt x="0" y="288797"/>
                  </a:lnTo>
                  <a:lnTo>
                    <a:pt x="149351" y="577595"/>
                  </a:lnTo>
                  <a:lnTo>
                    <a:pt x="14935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882128" y="5321808"/>
              <a:ext cx="149860" cy="577850"/>
            </a:xfrm>
            <a:custGeom>
              <a:avLst/>
              <a:gdLst/>
              <a:ahLst/>
              <a:cxnLst/>
              <a:rect l="l" t="t" r="r" b="b"/>
              <a:pathLst>
                <a:path w="149859" h="577850">
                  <a:moveTo>
                    <a:pt x="149351" y="0"/>
                  </a:moveTo>
                  <a:lnTo>
                    <a:pt x="0" y="288797"/>
                  </a:lnTo>
                  <a:lnTo>
                    <a:pt x="149351" y="577595"/>
                  </a:lnTo>
                  <a:lnTo>
                    <a:pt x="149351" y="0"/>
                  </a:lnTo>
                  <a:close/>
                </a:path>
              </a:pathLst>
            </a:custGeom>
            <a:ln w="12700">
              <a:solidFill>
                <a:srgbClr val="C7C7C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45223" y="5618988"/>
              <a:ext cx="1394459" cy="1228341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8955785" y="4979670"/>
              <a:ext cx="348615" cy="1878330"/>
            </a:xfrm>
            <a:custGeom>
              <a:avLst/>
              <a:gdLst/>
              <a:ahLst/>
              <a:cxnLst/>
              <a:rect l="l" t="t" r="r" b="b"/>
              <a:pathLst>
                <a:path w="348615" h="1878329">
                  <a:moveTo>
                    <a:pt x="0" y="0"/>
                  </a:moveTo>
                  <a:lnTo>
                    <a:pt x="322707" y="615784"/>
                  </a:lnTo>
                  <a:lnTo>
                    <a:pt x="29718" y="1218882"/>
                  </a:lnTo>
                  <a:lnTo>
                    <a:pt x="348497" y="1878328"/>
                  </a:lnTo>
                </a:path>
              </a:pathLst>
            </a:custGeom>
            <a:ln w="28575">
              <a:solidFill>
                <a:srgbClr val="EF0E7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0" y="4948428"/>
              <a:ext cx="9197340" cy="1910080"/>
            </a:xfrm>
            <a:custGeom>
              <a:avLst/>
              <a:gdLst/>
              <a:ahLst/>
              <a:cxnLst/>
              <a:rect l="l" t="t" r="r" b="b"/>
              <a:pathLst>
                <a:path w="9197340" h="1910079">
                  <a:moveTo>
                    <a:pt x="1205484" y="1254252"/>
                  </a:moveTo>
                  <a:lnTo>
                    <a:pt x="878586" y="600456"/>
                  </a:lnTo>
                  <a:lnTo>
                    <a:pt x="38862" y="600456"/>
                  </a:lnTo>
                  <a:lnTo>
                    <a:pt x="0" y="678180"/>
                  </a:lnTo>
                  <a:lnTo>
                    <a:pt x="0" y="1830324"/>
                  </a:lnTo>
                  <a:lnTo>
                    <a:pt x="38862" y="1908048"/>
                  </a:lnTo>
                  <a:lnTo>
                    <a:pt x="878586" y="1908060"/>
                  </a:lnTo>
                  <a:lnTo>
                    <a:pt x="1205484" y="1254252"/>
                  </a:lnTo>
                  <a:close/>
                </a:path>
                <a:path w="9197340" h="1910079">
                  <a:moveTo>
                    <a:pt x="2353056" y="1894332"/>
                  </a:moveTo>
                  <a:lnTo>
                    <a:pt x="2051304" y="1290828"/>
                  </a:lnTo>
                  <a:lnTo>
                    <a:pt x="1237488" y="1290828"/>
                  </a:lnTo>
                  <a:lnTo>
                    <a:pt x="935736" y="1894332"/>
                  </a:lnTo>
                  <a:lnTo>
                    <a:pt x="943343" y="1909572"/>
                  </a:lnTo>
                  <a:lnTo>
                    <a:pt x="2345436" y="1909572"/>
                  </a:lnTo>
                  <a:lnTo>
                    <a:pt x="2353056" y="1894332"/>
                  </a:lnTo>
                  <a:close/>
                </a:path>
                <a:path w="9197340" h="1910079">
                  <a:moveTo>
                    <a:pt x="2377440" y="618744"/>
                  </a:moveTo>
                  <a:lnTo>
                    <a:pt x="2068068" y="0"/>
                  </a:lnTo>
                  <a:lnTo>
                    <a:pt x="1235964" y="0"/>
                  </a:lnTo>
                  <a:lnTo>
                    <a:pt x="926592" y="618744"/>
                  </a:lnTo>
                  <a:lnTo>
                    <a:pt x="1235964" y="1237488"/>
                  </a:lnTo>
                  <a:lnTo>
                    <a:pt x="2068068" y="1237488"/>
                  </a:lnTo>
                  <a:lnTo>
                    <a:pt x="2377440" y="618744"/>
                  </a:lnTo>
                  <a:close/>
                </a:path>
                <a:path w="9197340" h="1910079">
                  <a:moveTo>
                    <a:pt x="3538728" y="1296162"/>
                  </a:moveTo>
                  <a:lnTo>
                    <a:pt x="3232023" y="682752"/>
                  </a:lnTo>
                  <a:lnTo>
                    <a:pt x="2397633" y="682752"/>
                  </a:lnTo>
                  <a:lnTo>
                    <a:pt x="2090928" y="1296162"/>
                  </a:lnTo>
                  <a:lnTo>
                    <a:pt x="2397633" y="1909572"/>
                  </a:lnTo>
                  <a:lnTo>
                    <a:pt x="3232023" y="1909572"/>
                  </a:lnTo>
                  <a:lnTo>
                    <a:pt x="3538728" y="1296162"/>
                  </a:lnTo>
                  <a:close/>
                </a:path>
                <a:path w="9197340" h="1910079">
                  <a:moveTo>
                    <a:pt x="5890260" y="1290828"/>
                  </a:moveTo>
                  <a:lnTo>
                    <a:pt x="5574792" y="659892"/>
                  </a:lnTo>
                  <a:lnTo>
                    <a:pt x="4806696" y="659892"/>
                  </a:lnTo>
                  <a:lnTo>
                    <a:pt x="4491228" y="1290828"/>
                  </a:lnTo>
                  <a:lnTo>
                    <a:pt x="4800587" y="1909572"/>
                  </a:lnTo>
                  <a:lnTo>
                    <a:pt x="5580888" y="1909572"/>
                  </a:lnTo>
                  <a:lnTo>
                    <a:pt x="5890260" y="1290828"/>
                  </a:lnTo>
                  <a:close/>
                </a:path>
                <a:path w="9197340" h="1910079">
                  <a:moveTo>
                    <a:pt x="7007352" y="1898904"/>
                  </a:moveTo>
                  <a:lnTo>
                    <a:pt x="6720078" y="1324356"/>
                  </a:lnTo>
                  <a:lnTo>
                    <a:pt x="5923026" y="1324356"/>
                  </a:lnTo>
                  <a:lnTo>
                    <a:pt x="5635752" y="1898904"/>
                  </a:lnTo>
                  <a:lnTo>
                    <a:pt x="5641073" y="1909572"/>
                  </a:lnTo>
                  <a:lnTo>
                    <a:pt x="7002018" y="1909572"/>
                  </a:lnTo>
                  <a:lnTo>
                    <a:pt x="7007352" y="1898904"/>
                  </a:lnTo>
                  <a:close/>
                </a:path>
                <a:path w="9197340" h="1910079">
                  <a:moveTo>
                    <a:pt x="7027164" y="649986"/>
                  </a:moveTo>
                  <a:lnTo>
                    <a:pt x="6706743" y="9144"/>
                  </a:lnTo>
                  <a:lnTo>
                    <a:pt x="5936361" y="9144"/>
                  </a:lnTo>
                  <a:lnTo>
                    <a:pt x="5615940" y="649986"/>
                  </a:lnTo>
                  <a:lnTo>
                    <a:pt x="5936361" y="1290828"/>
                  </a:lnTo>
                  <a:lnTo>
                    <a:pt x="6706743" y="1290828"/>
                  </a:lnTo>
                  <a:lnTo>
                    <a:pt x="7027164" y="649986"/>
                  </a:lnTo>
                  <a:close/>
                </a:path>
                <a:path w="9197340" h="1910079">
                  <a:moveTo>
                    <a:pt x="8139684" y="1289304"/>
                  </a:moveTo>
                  <a:lnTo>
                    <a:pt x="7830312" y="670560"/>
                  </a:lnTo>
                  <a:lnTo>
                    <a:pt x="7053072" y="670560"/>
                  </a:lnTo>
                  <a:lnTo>
                    <a:pt x="6743700" y="1289304"/>
                  </a:lnTo>
                  <a:lnTo>
                    <a:pt x="7053072" y="1908048"/>
                  </a:lnTo>
                  <a:lnTo>
                    <a:pt x="7830312" y="1908048"/>
                  </a:lnTo>
                  <a:lnTo>
                    <a:pt x="8139684" y="1289304"/>
                  </a:lnTo>
                  <a:close/>
                </a:path>
                <a:path w="9197340" h="1910079">
                  <a:moveTo>
                    <a:pt x="9192768" y="661416"/>
                  </a:moveTo>
                  <a:lnTo>
                    <a:pt x="8893302" y="62484"/>
                  </a:lnTo>
                  <a:lnTo>
                    <a:pt x="8177022" y="62484"/>
                  </a:lnTo>
                  <a:lnTo>
                    <a:pt x="7877556" y="661416"/>
                  </a:lnTo>
                  <a:lnTo>
                    <a:pt x="8177022" y="1260348"/>
                  </a:lnTo>
                  <a:lnTo>
                    <a:pt x="8893302" y="1260348"/>
                  </a:lnTo>
                  <a:lnTo>
                    <a:pt x="9192768" y="661416"/>
                  </a:lnTo>
                  <a:close/>
                </a:path>
                <a:path w="9197340" h="1910079">
                  <a:moveTo>
                    <a:pt x="9197340" y="1838706"/>
                  </a:moveTo>
                  <a:lnTo>
                    <a:pt x="8927211" y="1298448"/>
                  </a:lnTo>
                  <a:lnTo>
                    <a:pt x="8182737" y="1298448"/>
                  </a:lnTo>
                  <a:lnTo>
                    <a:pt x="7912608" y="1838706"/>
                  </a:lnTo>
                  <a:lnTo>
                    <a:pt x="7948028" y="1909572"/>
                  </a:lnTo>
                  <a:lnTo>
                    <a:pt x="9161907" y="1909572"/>
                  </a:lnTo>
                  <a:lnTo>
                    <a:pt x="9197340" y="1838706"/>
                  </a:lnTo>
                  <a:close/>
                </a:path>
              </a:pathLst>
            </a:custGeom>
            <a:solidFill>
              <a:srgbClr val="FFFFFF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0181590" y="1823085"/>
            <a:ext cx="1391285" cy="46418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480"/>
              </a:spcBef>
            </a:pPr>
            <a:r>
              <a:rPr sz="1600" spc="-10" dirty="0">
                <a:latin typeface="Verdana"/>
                <a:cs typeface="Verdana"/>
              </a:rPr>
              <a:t>подвергался буллингу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9593706" y="1457160"/>
            <a:ext cx="482600" cy="2091689"/>
          </a:xfrm>
          <a:prstGeom prst="rect">
            <a:avLst/>
          </a:prstGeom>
        </p:spPr>
        <p:txBody>
          <a:bodyPr vert="horz" wrap="square" lIns="0" tIns="131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35"/>
              </a:spcBef>
            </a:pPr>
            <a:r>
              <a:rPr sz="6000" b="1" spc="-1380" dirty="0">
                <a:solidFill>
                  <a:srgbClr val="EF0E74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30"/>
              </a:spcBef>
            </a:pPr>
            <a:r>
              <a:rPr sz="6000" b="1" spc="-1380" dirty="0">
                <a:solidFill>
                  <a:srgbClr val="EF0E74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71271" y="3942079"/>
            <a:ext cx="1581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50" dirty="0">
                <a:solidFill>
                  <a:srgbClr val="FFFFFF"/>
                </a:solidFill>
                <a:latin typeface="Tahoma"/>
                <a:cs typeface="Tahoma"/>
              </a:rPr>
              <a:t>!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62" y="1683765"/>
            <a:ext cx="5615305" cy="50800"/>
          </a:xfrm>
          <a:custGeom>
            <a:avLst/>
            <a:gdLst/>
            <a:ahLst/>
            <a:cxnLst/>
            <a:rect l="l" t="t" r="r" b="b"/>
            <a:pathLst>
              <a:path w="5615305" h="50800">
                <a:moveTo>
                  <a:pt x="5615305" y="0"/>
                </a:moveTo>
                <a:lnTo>
                  <a:pt x="0" y="0"/>
                </a:lnTo>
                <a:lnTo>
                  <a:pt x="0" y="12700"/>
                </a:lnTo>
                <a:lnTo>
                  <a:pt x="0" y="38100"/>
                </a:lnTo>
                <a:lnTo>
                  <a:pt x="0" y="50800"/>
                </a:lnTo>
                <a:lnTo>
                  <a:pt x="5615305" y="50800"/>
                </a:lnTo>
                <a:lnTo>
                  <a:pt x="5615305" y="38100"/>
                </a:lnTo>
                <a:lnTo>
                  <a:pt x="5615305" y="12700"/>
                </a:lnTo>
                <a:lnTo>
                  <a:pt x="5615305" y="0"/>
                </a:lnTo>
                <a:close/>
              </a:path>
            </a:pathLst>
          </a:custGeom>
          <a:solidFill>
            <a:srgbClr val="EF0E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925474" y="4064889"/>
            <a:ext cx="7645400" cy="7753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Внимание:</a:t>
            </a:r>
            <a:r>
              <a:rPr sz="105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материале</a:t>
            </a:r>
            <a:r>
              <a:rPr sz="105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приводятся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настоящие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имена</a:t>
            </a:r>
            <a:r>
              <a:rPr sz="105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05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фотоизображения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несовершеннолетних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на </a:t>
            </a:r>
            <a:r>
              <a:rPr sz="1050" spc="-10" dirty="0">
                <a:solidFill>
                  <a:srgbClr val="FFFFFF"/>
                </a:solidFill>
                <a:latin typeface="Verdana"/>
                <a:cs typeface="Verdana"/>
              </a:rPr>
              <a:t>момент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совершения</a:t>
            </a:r>
            <a:r>
              <a:rPr sz="105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преступления</a:t>
            </a:r>
            <a:r>
              <a:rPr sz="1050" spc="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-20" dirty="0">
                <a:solidFill>
                  <a:srgbClr val="FFFFFF"/>
                </a:solidFill>
                <a:latin typeface="Verdana"/>
                <a:cs typeface="Verdana"/>
              </a:rPr>
              <a:t>фигурантов.</a:t>
            </a:r>
            <a:r>
              <a:rPr sz="1050" spc="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Не</a:t>
            </a:r>
            <a:r>
              <a:rPr sz="1050" spc="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r>
              <a:rPr sz="1050" spc="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публичного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Verdana"/>
                <a:cs typeface="Verdana"/>
              </a:rPr>
              <a:t>использования!</a:t>
            </a:r>
            <a:endParaRPr sz="1050">
              <a:latin typeface="Verdana"/>
              <a:cs typeface="Verdana"/>
            </a:endParaRPr>
          </a:p>
          <a:p>
            <a:pPr marL="2702560">
              <a:lnSpc>
                <a:spcPts val="1190"/>
              </a:lnSpc>
              <a:spcBef>
                <a:spcPts val="1000"/>
              </a:spcBef>
            </a:pPr>
            <a:r>
              <a:rPr sz="1100" spc="-10" dirty="0">
                <a:solidFill>
                  <a:srgbClr val="EF0E74"/>
                </a:solidFill>
                <a:latin typeface="Verdana"/>
                <a:cs typeface="Verdana"/>
              </a:rPr>
              <a:t>Владислав</a:t>
            </a:r>
            <a:endParaRPr sz="1100">
              <a:latin typeface="Verdana"/>
              <a:cs typeface="Verdana"/>
            </a:endParaRPr>
          </a:p>
          <a:p>
            <a:pPr marL="2702560">
              <a:lnSpc>
                <a:spcPts val="1190"/>
              </a:lnSpc>
            </a:pPr>
            <a:r>
              <a:rPr sz="1100" spc="-10" dirty="0">
                <a:solidFill>
                  <a:srgbClr val="EF0E74"/>
                </a:solidFill>
                <a:latin typeface="Verdana"/>
                <a:cs typeface="Verdana"/>
              </a:rPr>
              <a:t>Росляков</a:t>
            </a:r>
            <a:endParaRPr sz="1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83040" y="0"/>
            <a:ext cx="3108960" cy="6858000"/>
            <a:chOff x="9083040" y="0"/>
            <a:chExt cx="310896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83040" y="0"/>
              <a:ext cx="3108959" cy="685799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087612" y="0"/>
              <a:ext cx="3104515" cy="6858000"/>
            </a:xfrm>
            <a:custGeom>
              <a:avLst/>
              <a:gdLst/>
              <a:ahLst/>
              <a:cxnLst/>
              <a:rect l="l" t="t" r="r" b="b"/>
              <a:pathLst>
                <a:path w="3104515" h="6858000">
                  <a:moveTo>
                    <a:pt x="3104387" y="0"/>
                  </a:moveTo>
                  <a:lnTo>
                    <a:pt x="0" y="0"/>
                  </a:lnTo>
                  <a:lnTo>
                    <a:pt x="0" y="6857996"/>
                  </a:lnTo>
                  <a:lnTo>
                    <a:pt x="3104387" y="6857996"/>
                  </a:lnTo>
                  <a:lnTo>
                    <a:pt x="3104387" y="0"/>
                  </a:lnTo>
                  <a:close/>
                </a:path>
              </a:pathLst>
            </a:custGeom>
            <a:solidFill>
              <a:srgbClr val="FFFFFF">
                <a:alpha val="690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78586" y="2005660"/>
            <a:ext cx="7616825" cy="1245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8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Благовещенске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студент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Даниил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Засорин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расстрелял</a:t>
            </a:r>
            <a:r>
              <a:rPr sz="1600" spc="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однокурсников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из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охотничьего</a:t>
            </a:r>
            <a:r>
              <a:rPr sz="16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ружья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здании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Амурского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колледжа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строительства</a:t>
            </a:r>
            <a:endParaRPr sz="1600">
              <a:latin typeface="Verdana"/>
              <a:cs typeface="Verdana"/>
            </a:endParaRPr>
          </a:p>
          <a:p>
            <a:pPr marL="12700" marR="16510">
              <a:lnSpc>
                <a:spcPct val="100000"/>
              </a:lnSpc>
            </a:pP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75" dirty="0">
                <a:solidFill>
                  <a:srgbClr val="FFFFFF"/>
                </a:solidFill>
                <a:latin typeface="Verdana"/>
                <a:cs typeface="Verdana"/>
              </a:rPr>
              <a:t>ЖКХ.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результате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трагедии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погиб</a:t>
            </a:r>
            <a:r>
              <a:rPr sz="16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один</a:t>
            </a:r>
            <a:r>
              <a:rPr sz="16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человек,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еще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трое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серьезно 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ранены.</a:t>
            </a:r>
            <a:r>
              <a:rPr sz="16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Стрелок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открыл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огонь</a:t>
            </a:r>
            <a:r>
              <a:rPr sz="16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6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сотрудникам</a:t>
            </a:r>
            <a:r>
              <a:rPr sz="16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ДПС,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правоохранители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блокировали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его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аудитории,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где</a:t>
            </a:r>
            <a:r>
              <a:rPr sz="16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он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покончил</a:t>
            </a:r>
            <a:r>
              <a:rPr sz="16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собой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2561" y="250898"/>
            <a:ext cx="7017384" cy="1241425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25"/>
              </a:spcBef>
            </a:pP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Школьные</a:t>
            </a:r>
            <a:r>
              <a:rPr sz="2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стрелки</a:t>
            </a:r>
            <a:r>
              <a:rPr sz="2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28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РФ.</a:t>
            </a:r>
            <a:r>
              <a:rPr sz="28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35" dirty="0">
                <a:solidFill>
                  <a:srgbClr val="FFFFFF"/>
                </a:solidFill>
                <a:latin typeface="Verdana"/>
                <a:cs typeface="Verdana"/>
              </a:rPr>
              <a:t>Спонтанное</a:t>
            </a:r>
            <a:endParaRPr sz="2800">
              <a:latin typeface="Verdana"/>
              <a:cs typeface="Verdana"/>
            </a:endParaRPr>
          </a:p>
          <a:p>
            <a:pPr marL="56515">
              <a:lnSpc>
                <a:spcPct val="100000"/>
              </a:lnSpc>
              <a:spcBef>
                <a:spcPts val="1070"/>
              </a:spcBef>
            </a:pPr>
            <a:r>
              <a:rPr sz="3600" spc="-459" dirty="0">
                <a:solidFill>
                  <a:srgbClr val="FFFFFF"/>
                </a:solidFill>
                <a:latin typeface="Verdana"/>
                <a:cs typeface="Verdana"/>
              </a:rPr>
              <a:t>14</a:t>
            </a:r>
            <a:r>
              <a:rPr sz="3600" spc="-3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110" dirty="0">
                <a:solidFill>
                  <a:srgbClr val="FFFFFF"/>
                </a:solidFill>
                <a:latin typeface="Verdana"/>
                <a:cs typeface="Verdana"/>
              </a:rPr>
              <a:t>ноября</a:t>
            </a:r>
            <a:r>
              <a:rPr sz="3600" spc="-3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325" dirty="0">
                <a:solidFill>
                  <a:srgbClr val="FFFFFF"/>
                </a:solidFill>
                <a:latin typeface="Verdana"/>
                <a:cs typeface="Verdana"/>
              </a:rPr>
              <a:t>2019</a:t>
            </a:r>
            <a:r>
              <a:rPr sz="3600" spc="-3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20" dirty="0">
                <a:solidFill>
                  <a:srgbClr val="FFFFFF"/>
                </a:solidFill>
                <a:latin typeface="Verdana"/>
                <a:cs typeface="Verdana"/>
              </a:rPr>
              <a:t>года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210545" y="2810001"/>
            <a:ext cx="1271905" cy="65913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480"/>
              </a:spcBef>
            </a:pPr>
            <a:r>
              <a:rPr sz="1600" spc="-10" dirty="0">
                <a:latin typeface="Verdana"/>
                <a:cs typeface="Verdana"/>
              </a:rPr>
              <a:t>сверстники считали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535"/>
              </a:lnSpc>
            </a:pPr>
            <a:r>
              <a:rPr sz="1600" spc="-10" dirty="0">
                <a:latin typeface="Verdana"/>
                <a:cs typeface="Verdana"/>
              </a:rPr>
              <a:t>«тихим»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203560" y="3894582"/>
            <a:ext cx="1537335" cy="464184"/>
          </a:xfrm>
          <a:prstGeom prst="rect">
            <a:avLst/>
          </a:prstGeom>
        </p:spPr>
        <p:txBody>
          <a:bodyPr vert="horz" wrap="square" lIns="0" tIns="59054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64"/>
              </a:spcBef>
            </a:pPr>
            <a:r>
              <a:rPr sz="1600" spc="-10" dirty="0">
                <a:latin typeface="Verdana"/>
                <a:cs typeface="Verdana"/>
              </a:rPr>
              <a:t>планировал самоубийство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2431" y="3458336"/>
            <a:ext cx="42170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114" dirty="0">
                <a:solidFill>
                  <a:srgbClr val="FFFFFF"/>
                </a:solidFill>
                <a:latin typeface="Tahoma"/>
                <a:cs typeface="Tahoma"/>
              </a:rPr>
              <a:t>Причина</a:t>
            </a:r>
            <a:r>
              <a:rPr sz="2000" b="1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100" dirty="0">
                <a:solidFill>
                  <a:srgbClr val="FFFFFF"/>
                </a:solidFill>
                <a:latin typeface="Tahoma"/>
                <a:cs typeface="Tahoma"/>
              </a:rPr>
              <a:t>расправы</a:t>
            </a:r>
            <a:r>
              <a:rPr sz="2000" b="1" spc="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285" dirty="0">
                <a:solidFill>
                  <a:srgbClr val="FFFFFF"/>
                </a:solidFill>
                <a:latin typeface="Verdana"/>
                <a:cs typeface="Verdana"/>
              </a:rPr>
              <a:t>–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Verdana"/>
                <a:cs typeface="Verdana"/>
              </a:rPr>
              <a:t>буллинг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620881" y="6440830"/>
            <a:ext cx="1898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15" dirty="0">
                <a:latin typeface="Verdana"/>
                <a:cs typeface="Verdana"/>
              </a:rPr>
              <a:t>13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-13525" y="3377184"/>
            <a:ext cx="11443970" cy="3495675"/>
            <a:chOff x="-13525" y="3377184"/>
            <a:chExt cx="11443970" cy="3495675"/>
          </a:xfrm>
        </p:grpSpPr>
        <p:sp>
          <p:nvSpPr>
            <p:cNvPr id="12" name="object 12"/>
            <p:cNvSpPr/>
            <p:nvPr/>
          </p:nvSpPr>
          <p:spPr>
            <a:xfrm>
              <a:off x="11311128" y="3377184"/>
              <a:ext cx="119380" cy="140335"/>
            </a:xfrm>
            <a:custGeom>
              <a:avLst/>
              <a:gdLst/>
              <a:ahLst/>
              <a:cxnLst/>
              <a:rect l="l" t="t" r="r" b="b"/>
              <a:pathLst>
                <a:path w="119379" h="140335">
                  <a:moveTo>
                    <a:pt x="118110" y="0"/>
                  </a:moveTo>
                  <a:lnTo>
                    <a:pt x="18669" y="380"/>
                  </a:lnTo>
                  <a:lnTo>
                    <a:pt x="0" y="70230"/>
                  </a:lnTo>
                  <a:lnTo>
                    <a:pt x="18669" y="140207"/>
                  </a:lnTo>
                  <a:lnTo>
                    <a:pt x="118872" y="139700"/>
                  </a:lnTo>
                  <a:lnTo>
                    <a:pt x="118110" y="0"/>
                  </a:lnTo>
                  <a:close/>
                </a:path>
              </a:pathLst>
            </a:custGeom>
            <a:solidFill>
              <a:srgbClr val="BACD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01595" y="5634228"/>
              <a:ext cx="1437132" cy="121919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61359" y="4966716"/>
              <a:ext cx="1507236" cy="125425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1164" y="4951476"/>
              <a:ext cx="1446276" cy="123901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12607" y="6246876"/>
              <a:ext cx="1284731" cy="61112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38800" y="6272784"/>
              <a:ext cx="1368552" cy="58521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87648" y="6263640"/>
              <a:ext cx="1466850" cy="59435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5736" y="6239256"/>
              <a:ext cx="1414271" cy="618741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61" y="4895850"/>
              <a:ext cx="8961120" cy="673735"/>
            </a:xfrm>
            <a:custGeom>
              <a:avLst/>
              <a:gdLst/>
              <a:ahLst/>
              <a:cxnLst/>
              <a:rect l="l" t="t" r="r" b="b"/>
              <a:pathLst>
                <a:path w="8961120" h="673735">
                  <a:moveTo>
                    <a:pt x="0" y="591947"/>
                  </a:moveTo>
                  <a:lnTo>
                    <a:pt x="900493" y="583057"/>
                  </a:lnTo>
                  <a:lnTo>
                    <a:pt x="1203477" y="0"/>
                  </a:lnTo>
                  <a:lnTo>
                    <a:pt x="2098421" y="2539"/>
                  </a:lnTo>
                  <a:lnTo>
                    <a:pt x="2448687" y="667385"/>
                  </a:lnTo>
                  <a:lnTo>
                    <a:pt x="3212465" y="673608"/>
                  </a:lnTo>
                  <a:lnTo>
                    <a:pt x="3551936" y="1397"/>
                  </a:lnTo>
                  <a:lnTo>
                    <a:pt x="4503547" y="16763"/>
                  </a:lnTo>
                  <a:lnTo>
                    <a:pt x="4820793" y="647191"/>
                  </a:lnTo>
                  <a:lnTo>
                    <a:pt x="5568188" y="659003"/>
                  </a:lnTo>
                  <a:lnTo>
                    <a:pt x="5890768" y="20066"/>
                  </a:lnTo>
                  <a:lnTo>
                    <a:pt x="6742176" y="13716"/>
                  </a:lnTo>
                  <a:lnTo>
                    <a:pt x="7065391" y="672211"/>
                  </a:lnTo>
                  <a:lnTo>
                    <a:pt x="7845298" y="670687"/>
                  </a:lnTo>
                  <a:lnTo>
                    <a:pt x="8146796" y="63118"/>
                  </a:lnTo>
                  <a:lnTo>
                    <a:pt x="8961120" y="51688"/>
                  </a:lnTo>
                </a:path>
              </a:pathLst>
            </a:custGeom>
            <a:ln w="28575">
              <a:solidFill>
                <a:srgbClr val="EF0E7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5551932"/>
              <a:ext cx="1208532" cy="130606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15940" y="4957572"/>
              <a:ext cx="1409700" cy="128473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91227" y="5608320"/>
              <a:ext cx="1395984" cy="124967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82128" y="5010912"/>
              <a:ext cx="1315211" cy="119786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7882128" y="5321808"/>
              <a:ext cx="149860" cy="577850"/>
            </a:xfrm>
            <a:custGeom>
              <a:avLst/>
              <a:gdLst/>
              <a:ahLst/>
              <a:cxnLst/>
              <a:rect l="l" t="t" r="r" b="b"/>
              <a:pathLst>
                <a:path w="149859" h="577850">
                  <a:moveTo>
                    <a:pt x="149351" y="0"/>
                  </a:moveTo>
                  <a:lnTo>
                    <a:pt x="0" y="288797"/>
                  </a:lnTo>
                  <a:lnTo>
                    <a:pt x="149351" y="577595"/>
                  </a:lnTo>
                  <a:lnTo>
                    <a:pt x="14935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882128" y="5321808"/>
              <a:ext cx="149860" cy="577850"/>
            </a:xfrm>
            <a:custGeom>
              <a:avLst/>
              <a:gdLst/>
              <a:ahLst/>
              <a:cxnLst/>
              <a:rect l="l" t="t" r="r" b="b"/>
              <a:pathLst>
                <a:path w="149859" h="577850">
                  <a:moveTo>
                    <a:pt x="149351" y="0"/>
                  </a:moveTo>
                  <a:lnTo>
                    <a:pt x="0" y="288797"/>
                  </a:lnTo>
                  <a:lnTo>
                    <a:pt x="149351" y="577595"/>
                  </a:lnTo>
                  <a:lnTo>
                    <a:pt x="149351" y="0"/>
                  </a:lnTo>
                  <a:close/>
                </a:path>
              </a:pathLst>
            </a:custGeom>
            <a:ln w="12700">
              <a:solidFill>
                <a:srgbClr val="C7C7C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45223" y="5618988"/>
              <a:ext cx="1394459" cy="1228341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8955785" y="4979670"/>
              <a:ext cx="348615" cy="1878330"/>
            </a:xfrm>
            <a:custGeom>
              <a:avLst/>
              <a:gdLst/>
              <a:ahLst/>
              <a:cxnLst/>
              <a:rect l="l" t="t" r="r" b="b"/>
              <a:pathLst>
                <a:path w="348615" h="1878329">
                  <a:moveTo>
                    <a:pt x="0" y="0"/>
                  </a:moveTo>
                  <a:lnTo>
                    <a:pt x="322707" y="615784"/>
                  </a:lnTo>
                  <a:lnTo>
                    <a:pt x="29718" y="1218882"/>
                  </a:lnTo>
                  <a:lnTo>
                    <a:pt x="348497" y="1878328"/>
                  </a:lnTo>
                </a:path>
              </a:pathLst>
            </a:custGeom>
            <a:ln w="28575">
              <a:solidFill>
                <a:srgbClr val="EF0E7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0" y="4948428"/>
              <a:ext cx="9197340" cy="1910080"/>
            </a:xfrm>
            <a:custGeom>
              <a:avLst/>
              <a:gdLst/>
              <a:ahLst/>
              <a:cxnLst/>
              <a:rect l="l" t="t" r="r" b="b"/>
              <a:pathLst>
                <a:path w="9197340" h="1910079">
                  <a:moveTo>
                    <a:pt x="1205484" y="1265682"/>
                  </a:moveTo>
                  <a:lnTo>
                    <a:pt x="874395" y="603504"/>
                  </a:lnTo>
                  <a:lnTo>
                    <a:pt x="43053" y="603504"/>
                  </a:lnTo>
                  <a:lnTo>
                    <a:pt x="0" y="689622"/>
                  </a:lnTo>
                  <a:lnTo>
                    <a:pt x="0" y="1841754"/>
                  </a:lnTo>
                  <a:lnTo>
                    <a:pt x="33909" y="1909572"/>
                  </a:lnTo>
                  <a:lnTo>
                    <a:pt x="883539" y="1909572"/>
                  </a:lnTo>
                  <a:lnTo>
                    <a:pt x="1205484" y="1265682"/>
                  </a:lnTo>
                  <a:close/>
                </a:path>
                <a:path w="9197340" h="1910079">
                  <a:moveTo>
                    <a:pt x="2353056" y="1894332"/>
                  </a:moveTo>
                  <a:lnTo>
                    <a:pt x="2051304" y="1290828"/>
                  </a:lnTo>
                  <a:lnTo>
                    <a:pt x="1237488" y="1290828"/>
                  </a:lnTo>
                  <a:lnTo>
                    <a:pt x="935736" y="1894332"/>
                  </a:lnTo>
                  <a:lnTo>
                    <a:pt x="943343" y="1909572"/>
                  </a:lnTo>
                  <a:lnTo>
                    <a:pt x="2345436" y="1909572"/>
                  </a:lnTo>
                  <a:lnTo>
                    <a:pt x="2353056" y="1894332"/>
                  </a:lnTo>
                  <a:close/>
                </a:path>
                <a:path w="9197340" h="1910079">
                  <a:moveTo>
                    <a:pt x="2377440" y="618744"/>
                  </a:moveTo>
                  <a:lnTo>
                    <a:pt x="2068068" y="0"/>
                  </a:lnTo>
                  <a:lnTo>
                    <a:pt x="1235964" y="0"/>
                  </a:lnTo>
                  <a:lnTo>
                    <a:pt x="926592" y="618744"/>
                  </a:lnTo>
                  <a:lnTo>
                    <a:pt x="1235964" y="1237488"/>
                  </a:lnTo>
                  <a:lnTo>
                    <a:pt x="2068068" y="1237488"/>
                  </a:lnTo>
                  <a:lnTo>
                    <a:pt x="2377440" y="618744"/>
                  </a:lnTo>
                  <a:close/>
                </a:path>
                <a:path w="9197340" h="1910079">
                  <a:moveTo>
                    <a:pt x="3538728" y="1296162"/>
                  </a:moveTo>
                  <a:lnTo>
                    <a:pt x="3232023" y="682752"/>
                  </a:lnTo>
                  <a:lnTo>
                    <a:pt x="2397633" y="682752"/>
                  </a:lnTo>
                  <a:lnTo>
                    <a:pt x="2090928" y="1296162"/>
                  </a:lnTo>
                  <a:lnTo>
                    <a:pt x="2397633" y="1909572"/>
                  </a:lnTo>
                  <a:lnTo>
                    <a:pt x="3232023" y="1909572"/>
                  </a:lnTo>
                  <a:lnTo>
                    <a:pt x="3538728" y="1296162"/>
                  </a:lnTo>
                  <a:close/>
                </a:path>
                <a:path w="9197340" h="1910079">
                  <a:moveTo>
                    <a:pt x="4750308" y="1908822"/>
                  </a:moveTo>
                  <a:lnTo>
                    <a:pt x="4451985" y="1312164"/>
                  </a:lnTo>
                  <a:lnTo>
                    <a:pt x="3585591" y="1312164"/>
                  </a:lnTo>
                  <a:lnTo>
                    <a:pt x="3287255" y="1908822"/>
                  </a:lnTo>
                  <a:lnTo>
                    <a:pt x="3287636" y="1909572"/>
                  </a:lnTo>
                  <a:lnTo>
                    <a:pt x="4749927" y="1909572"/>
                  </a:lnTo>
                  <a:lnTo>
                    <a:pt x="4750308" y="1908822"/>
                  </a:lnTo>
                  <a:close/>
                </a:path>
                <a:path w="9197340" h="1910079">
                  <a:moveTo>
                    <a:pt x="4768596" y="644652"/>
                  </a:moveTo>
                  <a:lnTo>
                    <a:pt x="4455414" y="18288"/>
                  </a:lnTo>
                  <a:lnTo>
                    <a:pt x="3574542" y="18288"/>
                  </a:lnTo>
                  <a:lnTo>
                    <a:pt x="3261360" y="644652"/>
                  </a:lnTo>
                  <a:lnTo>
                    <a:pt x="3574542" y="1271016"/>
                  </a:lnTo>
                  <a:lnTo>
                    <a:pt x="4455414" y="1271016"/>
                  </a:lnTo>
                  <a:lnTo>
                    <a:pt x="4768596" y="644652"/>
                  </a:lnTo>
                  <a:close/>
                </a:path>
                <a:path w="9197340" h="1910079">
                  <a:moveTo>
                    <a:pt x="7007352" y="1898904"/>
                  </a:moveTo>
                  <a:lnTo>
                    <a:pt x="6720078" y="1324356"/>
                  </a:lnTo>
                  <a:lnTo>
                    <a:pt x="5923026" y="1324356"/>
                  </a:lnTo>
                  <a:lnTo>
                    <a:pt x="5635752" y="1898904"/>
                  </a:lnTo>
                  <a:lnTo>
                    <a:pt x="5641073" y="1909572"/>
                  </a:lnTo>
                  <a:lnTo>
                    <a:pt x="7002018" y="1909572"/>
                  </a:lnTo>
                  <a:lnTo>
                    <a:pt x="7007352" y="1898904"/>
                  </a:lnTo>
                  <a:close/>
                </a:path>
                <a:path w="9197340" h="1910079">
                  <a:moveTo>
                    <a:pt x="7027164" y="649986"/>
                  </a:moveTo>
                  <a:lnTo>
                    <a:pt x="6706743" y="9144"/>
                  </a:lnTo>
                  <a:lnTo>
                    <a:pt x="5936361" y="9144"/>
                  </a:lnTo>
                  <a:lnTo>
                    <a:pt x="5615940" y="649986"/>
                  </a:lnTo>
                  <a:lnTo>
                    <a:pt x="5936361" y="1290828"/>
                  </a:lnTo>
                  <a:lnTo>
                    <a:pt x="6706743" y="1290828"/>
                  </a:lnTo>
                  <a:lnTo>
                    <a:pt x="7027164" y="649986"/>
                  </a:lnTo>
                  <a:close/>
                </a:path>
                <a:path w="9197340" h="1910079">
                  <a:moveTo>
                    <a:pt x="8139684" y="1289304"/>
                  </a:moveTo>
                  <a:lnTo>
                    <a:pt x="7830312" y="670560"/>
                  </a:lnTo>
                  <a:lnTo>
                    <a:pt x="7053072" y="670560"/>
                  </a:lnTo>
                  <a:lnTo>
                    <a:pt x="6743700" y="1289304"/>
                  </a:lnTo>
                  <a:lnTo>
                    <a:pt x="7053072" y="1908048"/>
                  </a:lnTo>
                  <a:lnTo>
                    <a:pt x="7830312" y="1908048"/>
                  </a:lnTo>
                  <a:lnTo>
                    <a:pt x="8139684" y="1289304"/>
                  </a:lnTo>
                  <a:close/>
                </a:path>
                <a:path w="9197340" h="1910079">
                  <a:moveTo>
                    <a:pt x="9192768" y="661416"/>
                  </a:moveTo>
                  <a:lnTo>
                    <a:pt x="8893302" y="62484"/>
                  </a:lnTo>
                  <a:lnTo>
                    <a:pt x="8177022" y="62484"/>
                  </a:lnTo>
                  <a:lnTo>
                    <a:pt x="7877556" y="661416"/>
                  </a:lnTo>
                  <a:lnTo>
                    <a:pt x="8177022" y="1260348"/>
                  </a:lnTo>
                  <a:lnTo>
                    <a:pt x="8893302" y="1260348"/>
                  </a:lnTo>
                  <a:lnTo>
                    <a:pt x="9192768" y="661416"/>
                  </a:lnTo>
                  <a:close/>
                </a:path>
                <a:path w="9197340" h="1910079">
                  <a:moveTo>
                    <a:pt x="9197340" y="1838706"/>
                  </a:moveTo>
                  <a:lnTo>
                    <a:pt x="8927211" y="1298448"/>
                  </a:lnTo>
                  <a:lnTo>
                    <a:pt x="8182737" y="1298448"/>
                  </a:lnTo>
                  <a:lnTo>
                    <a:pt x="7912608" y="1838706"/>
                  </a:lnTo>
                  <a:lnTo>
                    <a:pt x="7948028" y="1909572"/>
                  </a:lnTo>
                  <a:lnTo>
                    <a:pt x="9161907" y="1909572"/>
                  </a:lnTo>
                  <a:lnTo>
                    <a:pt x="9197340" y="1838706"/>
                  </a:lnTo>
                  <a:close/>
                </a:path>
              </a:pathLst>
            </a:custGeom>
            <a:solidFill>
              <a:srgbClr val="FFFFFF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0210545" y="1888998"/>
            <a:ext cx="1391285" cy="46418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480"/>
              </a:spcBef>
            </a:pPr>
            <a:r>
              <a:rPr sz="1600" spc="-10" dirty="0">
                <a:latin typeface="Verdana"/>
                <a:cs typeface="Verdana"/>
              </a:rPr>
              <a:t>подвергался буллингу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622917" y="1573529"/>
            <a:ext cx="482600" cy="3959860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6000" b="1" spc="-1380" dirty="0">
                <a:solidFill>
                  <a:srgbClr val="EF0E74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6000" b="1" spc="-1380" dirty="0">
                <a:solidFill>
                  <a:srgbClr val="EF0E74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6000" b="1" spc="-1380" dirty="0">
                <a:solidFill>
                  <a:srgbClr val="EF0E74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6000" b="1" spc="-1380" dirty="0">
                <a:solidFill>
                  <a:srgbClr val="EF0E74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203560" y="4818126"/>
            <a:ext cx="1113790" cy="464184"/>
          </a:xfrm>
          <a:prstGeom prst="rect">
            <a:avLst/>
          </a:prstGeom>
        </p:spPr>
        <p:txBody>
          <a:bodyPr vert="horz" wrap="square" lIns="0" tIns="59054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64"/>
              </a:spcBef>
            </a:pPr>
            <a:r>
              <a:rPr sz="1600" spc="35" dirty="0">
                <a:latin typeface="Verdana"/>
                <a:cs typeface="Verdana"/>
              </a:rPr>
              <a:t>совершил </a:t>
            </a:r>
            <a:r>
              <a:rPr sz="1600" spc="-10" dirty="0">
                <a:latin typeface="Verdana"/>
                <a:cs typeface="Verdana"/>
              </a:rPr>
              <a:t>суицид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71271" y="3942079"/>
            <a:ext cx="1581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50" dirty="0">
                <a:solidFill>
                  <a:srgbClr val="FFFFFF"/>
                </a:solidFill>
                <a:latin typeface="Tahoma"/>
                <a:cs typeface="Tahoma"/>
              </a:rPr>
              <a:t>!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25474" y="4064889"/>
            <a:ext cx="764540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Внимание:</a:t>
            </a:r>
            <a:r>
              <a:rPr sz="105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материале</a:t>
            </a:r>
            <a:r>
              <a:rPr sz="105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приводятся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настоящие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имена</a:t>
            </a:r>
            <a:r>
              <a:rPr sz="105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05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фотоизображения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несовершеннолетних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на </a:t>
            </a:r>
            <a:r>
              <a:rPr sz="1050" spc="-10" dirty="0">
                <a:solidFill>
                  <a:srgbClr val="FFFFFF"/>
                </a:solidFill>
                <a:latin typeface="Verdana"/>
                <a:cs typeface="Verdana"/>
              </a:rPr>
              <a:t>момент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совершения</a:t>
            </a:r>
            <a:r>
              <a:rPr sz="105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преступления</a:t>
            </a:r>
            <a:r>
              <a:rPr sz="1050" spc="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-20" dirty="0">
                <a:solidFill>
                  <a:srgbClr val="FFFFFF"/>
                </a:solidFill>
                <a:latin typeface="Verdana"/>
                <a:cs typeface="Verdana"/>
              </a:rPr>
              <a:t>фигурантов.</a:t>
            </a:r>
            <a:r>
              <a:rPr sz="1050" spc="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Не</a:t>
            </a:r>
            <a:r>
              <a:rPr sz="1050" spc="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r>
              <a:rPr sz="1050" spc="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публичного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Verdana"/>
                <a:cs typeface="Verdana"/>
              </a:rPr>
              <a:t>использования!</a:t>
            </a:r>
            <a:endParaRPr sz="1050">
              <a:latin typeface="Verdana"/>
              <a:cs typeface="Verdan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762" y="1683765"/>
            <a:ext cx="5615305" cy="50800"/>
          </a:xfrm>
          <a:custGeom>
            <a:avLst/>
            <a:gdLst/>
            <a:ahLst/>
            <a:cxnLst/>
            <a:rect l="l" t="t" r="r" b="b"/>
            <a:pathLst>
              <a:path w="5615305" h="50800">
                <a:moveTo>
                  <a:pt x="5615305" y="0"/>
                </a:moveTo>
                <a:lnTo>
                  <a:pt x="0" y="0"/>
                </a:lnTo>
                <a:lnTo>
                  <a:pt x="0" y="12700"/>
                </a:lnTo>
                <a:lnTo>
                  <a:pt x="0" y="38100"/>
                </a:lnTo>
                <a:lnTo>
                  <a:pt x="0" y="50800"/>
                </a:lnTo>
                <a:lnTo>
                  <a:pt x="5615305" y="50800"/>
                </a:lnTo>
                <a:lnTo>
                  <a:pt x="5615305" y="38100"/>
                </a:lnTo>
                <a:lnTo>
                  <a:pt x="5615305" y="12700"/>
                </a:lnTo>
                <a:lnTo>
                  <a:pt x="5615305" y="0"/>
                </a:lnTo>
                <a:close/>
              </a:path>
            </a:pathLst>
          </a:custGeom>
          <a:solidFill>
            <a:srgbClr val="EF0E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4841494" y="5139054"/>
            <a:ext cx="653415" cy="32829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365"/>
              </a:spcBef>
            </a:pPr>
            <a:r>
              <a:rPr sz="1100" spc="-10" dirty="0">
                <a:solidFill>
                  <a:srgbClr val="EF0E74"/>
                </a:solidFill>
                <a:latin typeface="Verdana"/>
                <a:cs typeface="Verdana"/>
              </a:rPr>
              <a:t>Даниил Засорин</a:t>
            </a:r>
            <a:endParaRPr sz="1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21723" y="0"/>
            <a:ext cx="2970530" cy="6858000"/>
            <a:chOff x="9221723" y="0"/>
            <a:chExt cx="297053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24771" y="0"/>
              <a:ext cx="2967228" cy="682751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221723" y="0"/>
              <a:ext cx="2970530" cy="6858000"/>
            </a:xfrm>
            <a:custGeom>
              <a:avLst/>
              <a:gdLst/>
              <a:ahLst/>
              <a:cxnLst/>
              <a:rect l="l" t="t" r="r" b="b"/>
              <a:pathLst>
                <a:path w="2970529" h="6858000">
                  <a:moveTo>
                    <a:pt x="2970275" y="0"/>
                  </a:moveTo>
                  <a:lnTo>
                    <a:pt x="0" y="0"/>
                  </a:lnTo>
                  <a:lnTo>
                    <a:pt x="0" y="6857996"/>
                  </a:lnTo>
                  <a:lnTo>
                    <a:pt x="2970275" y="6857996"/>
                  </a:lnTo>
                  <a:lnTo>
                    <a:pt x="2970275" y="0"/>
                  </a:lnTo>
                  <a:close/>
                </a:path>
              </a:pathLst>
            </a:custGeom>
            <a:solidFill>
              <a:srgbClr val="FFFFFF">
                <a:alpha val="690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32561" y="315492"/>
            <a:ext cx="8293100" cy="114744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Школьные</a:t>
            </a:r>
            <a:r>
              <a:rPr sz="28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стрелки</a:t>
            </a:r>
            <a:r>
              <a:rPr sz="28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28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РФ.</a:t>
            </a:r>
            <a:r>
              <a:rPr sz="28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Назвал</a:t>
            </a:r>
            <a:r>
              <a:rPr sz="2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65" dirty="0">
                <a:solidFill>
                  <a:srgbClr val="FFFFFF"/>
                </a:solidFill>
                <a:latin typeface="Verdana"/>
                <a:cs typeface="Verdana"/>
              </a:rPr>
              <a:t>себя</a:t>
            </a:r>
            <a:r>
              <a:rPr sz="28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90" dirty="0">
                <a:solidFill>
                  <a:srgbClr val="FFFFFF"/>
                </a:solidFill>
                <a:latin typeface="Verdana"/>
                <a:cs typeface="Verdana"/>
              </a:rPr>
              <a:t>богом</a:t>
            </a:r>
            <a:endParaRPr sz="2800">
              <a:latin typeface="Verdana"/>
              <a:cs typeface="Verdana"/>
            </a:endParaRPr>
          </a:p>
          <a:p>
            <a:pPr marL="38735">
              <a:lnSpc>
                <a:spcPct val="100000"/>
              </a:lnSpc>
              <a:spcBef>
                <a:spcPts val="650"/>
              </a:spcBef>
            </a:pPr>
            <a:r>
              <a:rPr sz="3600" spc="-1010" dirty="0">
                <a:solidFill>
                  <a:srgbClr val="FFFFFF"/>
                </a:solidFill>
                <a:latin typeface="Verdana"/>
                <a:cs typeface="Verdana"/>
              </a:rPr>
              <a:t>11</a:t>
            </a:r>
            <a:r>
              <a:rPr sz="3600" spc="-3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90" dirty="0">
                <a:solidFill>
                  <a:srgbClr val="FFFFFF"/>
                </a:solidFill>
                <a:latin typeface="Verdana"/>
                <a:cs typeface="Verdana"/>
              </a:rPr>
              <a:t>мая</a:t>
            </a:r>
            <a:r>
              <a:rPr sz="3600" spc="-3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360" dirty="0">
                <a:solidFill>
                  <a:srgbClr val="FFFFFF"/>
                </a:solidFill>
                <a:latin typeface="Verdana"/>
                <a:cs typeface="Verdana"/>
              </a:rPr>
              <a:t>2021</a:t>
            </a:r>
            <a:r>
              <a:rPr sz="3600" spc="-3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20" dirty="0">
                <a:solidFill>
                  <a:srgbClr val="FFFFFF"/>
                </a:solidFill>
                <a:latin typeface="Verdana"/>
                <a:cs typeface="Verdana"/>
              </a:rPr>
              <a:t>года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140188" y="3992626"/>
            <a:ext cx="1537335" cy="464184"/>
          </a:xfrm>
          <a:prstGeom prst="rect">
            <a:avLst/>
          </a:prstGeom>
        </p:spPr>
        <p:txBody>
          <a:bodyPr vert="horz" wrap="square" lIns="0" tIns="59054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64"/>
              </a:spcBef>
            </a:pPr>
            <a:r>
              <a:rPr sz="1600" spc="-10" dirty="0">
                <a:latin typeface="Verdana"/>
                <a:cs typeface="Verdana"/>
              </a:rPr>
              <a:t>планировал самоубийство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59543" y="3016376"/>
            <a:ext cx="1471295" cy="16662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00075">
              <a:lnSpc>
                <a:spcPts val="1730"/>
              </a:lnSpc>
              <a:spcBef>
                <a:spcPts val="95"/>
              </a:spcBef>
            </a:pPr>
            <a:r>
              <a:rPr sz="1600" spc="-10" dirty="0">
                <a:latin typeface="Verdana"/>
                <a:cs typeface="Verdana"/>
              </a:rPr>
              <a:t>считали</a:t>
            </a:r>
            <a:endParaRPr sz="1600">
              <a:latin typeface="Verdana"/>
              <a:cs typeface="Verdana"/>
            </a:endParaRPr>
          </a:p>
          <a:p>
            <a:pPr marL="600075">
              <a:lnSpc>
                <a:spcPts val="1730"/>
              </a:lnSpc>
            </a:pPr>
            <a:r>
              <a:rPr sz="1600" spc="-35" dirty="0">
                <a:latin typeface="Verdana"/>
                <a:cs typeface="Verdana"/>
              </a:rPr>
              <a:t>«тихим»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6000" b="1" spc="-1380" dirty="0">
                <a:solidFill>
                  <a:srgbClr val="EF0E74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1271" y="3942079"/>
            <a:ext cx="1581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50" dirty="0">
                <a:solidFill>
                  <a:srgbClr val="FFFFFF"/>
                </a:solidFill>
                <a:latin typeface="Tahoma"/>
                <a:cs typeface="Tahoma"/>
              </a:rPr>
              <a:t>!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pc="85" dirty="0"/>
              <a:t>В</a:t>
            </a:r>
            <a:r>
              <a:rPr spc="-75" dirty="0"/>
              <a:t> </a:t>
            </a:r>
            <a:r>
              <a:rPr dirty="0"/>
              <a:t>Казани</a:t>
            </a:r>
            <a:r>
              <a:rPr spc="-65" dirty="0"/>
              <a:t> </a:t>
            </a:r>
            <a:r>
              <a:rPr spc="-450" dirty="0"/>
              <a:t>11</a:t>
            </a:r>
            <a:r>
              <a:rPr spc="-80" dirty="0"/>
              <a:t> </a:t>
            </a:r>
            <a:r>
              <a:rPr dirty="0"/>
              <a:t>мая</a:t>
            </a:r>
            <a:r>
              <a:rPr spc="-60" dirty="0"/>
              <a:t> </a:t>
            </a:r>
            <a:r>
              <a:rPr spc="-165" dirty="0"/>
              <a:t>2021</a:t>
            </a:r>
            <a:r>
              <a:rPr spc="-70" dirty="0"/>
              <a:t> </a:t>
            </a:r>
            <a:r>
              <a:rPr dirty="0"/>
              <a:t>года</a:t>
            </a:r>
            <a:r>
              <a:rPr spc="-50" dirty="0"/>
              <a:t> </a:t>
            </a:r>
            <a:r>
              <a:rPr dirty="0"/>
              <a:t>Ильназ</a:t>
            </a:r>
            <a:r>
              <a:rPr spc="-75" dirty="0"/>
              <a:t> </a:t>
            </a:r>
            <a:r>
              <a:rPr dirty="0"/>
              <a:t>Галявиев</a:t>
            </a:r>
            <a:r>
              <a:rPr spc="-65" dirty="0"/>
              <a:t> </a:t>
            </a:r>
            <a:r>
              <a:rPr spc="50" dirty="0"/>
              <a:t>пришел</a:t>
            </a:r>
            <a:r>
              <a:rPr spc="-60" dirty="0"/>
              <a:t> </a:t>
            </a:r>
            <a:r>
              <a:rPr dirty="0"/>
              <a:t>с</a:t>
            </a:r>
            <a:r>
              <a:rPr spc="-65" dirty="0"/>
              <a:t> </a:t>
            </a:r>
            <a:r>
              <a:rPr dirty="0"/>
              <a:t>оружием</a:t>
            </a:r>
            <a:r>
              <a:rPr spc="415" dirty="0"/>
              <a:t> </a:t>
            </a:r>
            <a:r>
              <a:rPr dirty="0"/>
              <a:t>в</a:t>
            </a:r>
            <a:r>
              <a:rPr spc="-60" dirty="0"/>
              <a:t> </a:t>
            </a:r>
            <a:r>
              <a:rPr spc="45" dirty="0"/>
              <a:t>длинном </a:t>
            </a:r>
            <a:r>
              <a:rPr spc="55" dirty="0"/>
              <a:t>темном</a:t>
            </a:r>
            <a:r>
              <a:rPr spc="-60" dirty="0"/>
              <a:t> </a:t>
            </a:r>
            <a:r>
              <a:rPr dirty="0"/>
              <a:t>плаще</a:t>
            </a:r>
            <a:r>
              <a:rPr spc="-75" dirty="0"/>
              <a:t> </a:t>
            </a:r>
            <a:r>
              <a:rPr dirty="0"/>
              <a:t>в</a:t>
            </a:r>
            <a:r>
              <a:rPr spc="-60" dirty="0"/>
              <a:t> </a:t>
            </a:r>
            <a:r>
              <a:rPr dirty="0"/>
              <a:t>гимназию</a:t>
            </a:r>
            <a:r>
              <a:rPr spc="-60" dirty="0"/>
              <a:t> </a:t>
            </a:r>
            <a:r>
              <a:rPr dirty="0"/>
              <a:t>№</a:t>
            </a:r>
            <a:r>
              <a:rPr spc="-50" dirty="0"/>
              <a:t> </a:t>
            </a:r>
            <a:r>
              <a:rPr spc="-235" dirty="0"/>
              <a:t>175,</a:t>
            </a:r>
            <a:r>
              <a:rPr spc="-75" dirty="0"/>
              <a:t> </a:t>
            </a:r>
            <a:r>
              <a:rPr dirty="0"/>
              <a:t>открыл</a:t>
            </a:r>
            <a:r>
              <a:rPr spc="-45" dirty="0"/>
              <a:t> </a:t>
            </a:r>
            <a:r>
              <a:rPr dirty="0"/>
              <a:t>огонь</a:t>
            </a:r>
            <a:r>
              <a:rPr spc="-85" dirty="0"/>
              <a:t> </a:t>
            </a:r>
            <a:r>
              <a:rPr spc="70" dirty="0"/>
              <a:t>и</a:t>
            </a:r>
            <a:r>
              <a:rPr spc="-65" dirty="0"/>
              <a:t> </a:t>
            </a:r>
            <a:r>
              <a:rPr spc="45" dirty="0"/>
              <a:t>инициировал</a:t>
            </a:r>
            <a:r>
              <a:rPr spc="-70" dirty="0"/>
              <a:t> </a:t>
            </a:r>
            <a:r>
              <a:rPr spc="-10" dirty="0"/>
              <a:t>взрывы.</a:t>
            </a:r>
          </a:p>
          <a:p>
            <a:pPr marL="12700" marR="436880">
              <a:lnSpc>
                <a:spcPct val="100000"/>
              </a:lnSpc>
            </a:pPr>
            <a:r>
              <a:rPr spc="85" dirty="0"/>
              <a:t>В</a:t>
            </a:r>
            <a:r>
              <a:rPr spc="-60" dirty="0"/>
              <a:t> </a:t>
            </a:r>
            <a:r>
              <a:rPr spc="-10" dirty="0"/>
              <a:t>результате</a:t>
            </a:r>
            <a:r>
              <a:rPr spc="-20" dirty="0"/>
              <a:t> </a:t>
            </a:r>
            <a:r>
              <a:rPr dirty="0"/>
              <a:t>погибли</a:t>
            </a:r>
            <a:r>
              <a:rPr spc="-50" dirty="0"/>
              <a:t> 9</a:t>
            </a:r>
            <a:r>
              <a:rPr spc="-60" dirty="0"/>
              <a:t> </a:t>
            </a:r>
            <a:r>
              <a:rPr spc="-30" dirty="0"/>
              <a:t>человек,</a:t>
            </a:r>
            <a:r>
              <a:rPr spc="-35" dirty="0"/>
              <a:t> </a:t>
            </a:r>
            <a:r>
              <a:rPr spc="-120" dirty="0"/>
              <a:t>32</a:t>
            </a:r>
            <a:r>
              <a:rPr spc="-55" dirty="0"/>
              <a:t> </a:t>
            </a:r>
            <a:r>
              <a:rPr spc="-10" dirty="0"/>
              <a:t>пострадали.</a:t>
            </a:r>
            <a:r>
              <a:rPr spc="-55" dirty="0"/>
              <a:t> </a:t>
            </a:r>
            <a:r>
              <a:rPr dirty="0"/>
              <a:t>Ранее</a:t>
            </a:r>
            <a:r>
              <a:rPr spc="-60" dirty="0"/>
              <a:t> </a:t>
            </a:r>
            <a:r>
              <a:rPr dirty="0"/>
              <a:t>он</a:t>
            </a:r>
            <a:r>
              <a:rPr spc="-70" dirty="0"/>
              <a:t> </a:t>
            </a:r>
            <a:r>
              <a:rPr dirty="0"/>
              <a:t>завел</a:t>
            </a:r>
            <a:r>
              <a:rPr spc="-35" dirty="0"/>
              <a:t> </a:t>
            </a:r>
            <a:r>
              <a:rPr spc="-10" dirty="0"/>
              <a:t>канал </a:t>
            </a:r>
            <a:r>
              <a:rPr dirty="0"/>
              <a:t>в</a:t>
            </a:r>
            <a:r>
              <a:rPr spc="-65" dirty="0"/>
              <a:t> </a:t>
            </a:r>
            <a:r>
              <a:rPr spc="-30" dirty="0"/>
              <a:t>Telegram,</a:t>
            </a:r>
            <a:r>
              <a:rPr spc="-35" dirty="0"/>
              <a:t> </a:t>
            </a:r>
            <a:r>
              <a:rPr dirty="0"/>
              <a:t>где</a:t>
            </a:r>
            <a:r>
              <a:rPr spc="-80" dirty="0"/>
              <a:t> </a:t>
            </a:r>
            <a:r>
              <a:rPr spc="-10" dirty="0"/>
              <a:t>называл</a:t>
            </a:r>
            <a:r>
              <a:rPr spc="-65" dirty="0"/>
              <a:t> </a:t>
            </a:r>
            <a:r>
              <a:rPr dirty="0"/>
              <a:t>себя</a:t>
            </a:r>
            <a:r>
              <a:rPr spc="-60" dirty="0"/>
              <a:t> </a:t>
            </a:r>
            <a:r>
              <a:rPr spc="-50" dirty="0"/>
              <a:t>«богом»</a:t>
            </a:r>
            <a:r>
              <a:rPr spc="-80" dirty="0"/>
              <a:t> </a:t>
            </a:r>
            <a:r>
              <a:rPr spc="70" dirty="0"/>
              <a:t>и</a:t>
            </a:r>
            <a:r>
              <a:rPr spc="-75" dirty="0"/>
              <a:t> </a:t>
            </a:r>
            <a:r>
              <a:rPr dirty="0"/>
              <a:t>обещал</a:t>
            </a:r>
            <a:r>
              <a:rPr spc="-75" dirty="0"/>
              <a:t> </a:t>
            </a:r>
            <a:r>
              <a:rPr spc="-55" dirty="0"/>
              <a:t>«убить</a:t>
            </a:r>
            <a:r>
              <a:rPr spc="-65" dirty="0"/>
              <a:t> </a:t>
            </a:r>
            <a:r>
              <a:rPr spc="40" dirty="0"/>
              <a:t>огромное </a:t>
            </a:r>
            <a:r>
              <a:rPr dirty="0"/>
              <a:t>количество</a:t>
            </a:r>
            <a:r>
              <a:rPr spc="-10" dirty="0"/>
              <a:t> биомусора»</a:t>
            </a:r>
          </a:p>
          <a:p>
            <a:pPr marL="29209">
              <a:lnSpc>
                <a:spcPct val="100000"/>
              </a:lnSpc>
              <a:spcBef>
                <a:spcPts val="1630"/>
              </a:spcBef>
            </a:pPr>
            <a:r>
              <a:rPr sz="2000" b="1" spc="120" dirty="0">
                <a:latin typeface="Tahoma"/>
                <a:cs typeface="Tahoma"/>
              </a:rPr>
              <a:t>Причина</a:t>
            </a:r>
            <a:r>
              <a:rPr sz="2000" b="1" spc="60" dirty="0">
                <a:latin typeface="Tahoma"/>
                <a:cs typeface="Tahoma"/>
              </a:rPr>
              <a:t> </a:t>
            </a:r>
            <a:r>
              <a:rPr sz="2000" b="1" spc="100" dirty="0">
                <a:latin typeface="Tahoma"/>
                <a:cs typeface="Tahoma"/>
              </a:rPr>
              <a:t>расправы</a:t>
            </a:r>
            <a:r>
              <a:rPr sz="2000" b="1" spc="114" dirty="0">
                <a:latin typeface="Tahoma"/>
                <a:cs typeface="Tahoma"/>
              </a:rPr>
              <a:t> </a:t>
            </a:r>
            <a:r>
              <a:rPr sz="2000" spc="-285" dirty="0"/>
              <a:t>–</a:t>
            </a:r>
            <a:r>
              <a:rPr sz="2000" spc="-75" dirty="0"/>
              <a:t> </a:t>
            </a:r>
            <a:r>
              <a:rPr sz="2000" spc="70" dirty="0"/>
              <a:t>ненависть</a:t>
            </a:r>
            <a:r>
              <a:rPr sz="2000" spc="-95" dirty="0"/>
              <a:t> </a:t>
            </a:r>
            <a:r>
              <a:rPr sz="2000" dirty="0"/>
              <a:t>к</a:t>
            </a:r>
            <a:r>
              <a:rPr sz="2000" spc="-80" dirty="0"/>
              <a:t> </a:t>
            </a:r>
            <a:r>
              <a:rPr sz="2000" spc="90" dirty="0"/>
              <a:t>людям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559543" y="5913221"/>
            <a:ext cx="2251710" cy="76708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650875">
              <a:lnSpc>
                <a:spcPct val="80000"/>
              </a:lnSpc>
              <a:spcBef>
                <a:spcPts val="385"/>
              </a:spcBef>
            </a:pPr>
            <a:r>
              <a:rPr sz="1200" spc="-30" dirty="0">
                <a:latin typeface="Verdana"/>
                <a:cs typeface="Verdana"/>
              </a:rPr>
              <a:t>*После</a:t>
            </a:r>
            <a:r>
              <a:rPr sz="1200" spc="-7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задержания </a:t>
            </a:r>
            <a:r>
              <a:rPr sz="1200" spc="10" dirty="0">
                <a:latin typeface="Verdana"/>
                <a:cs typeface="Verdana"/>
              </a:rPr>
              <a:t>совершил</a:t>
            </a:r>
            <a:r>
              <a:rPr sz="1200" spc="8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попытку самоубийства</a:t>
            </a:r>
            <a:endParaRPr sz="1200">
              <a:latin typeface="Verdana"/>
              <a:cs typeface="Verdana"/>
            </a:endParaRPr>
          </a:p>
          <a:p>
            <a:pPr marL="2056764">
              <a:lnSpc>
                <a:spcPct val="100000"/>
              </a:lnSpc>
              <a:spcBef>
                <a:spcPts val="415"/>
              </a:spcBef>
            </a:pPr>
            <a:r>
              <a:rPr sz="1400" spc="-145" dirty="0">
                <a:latin typeface="Verdana"/>
                <a:cs typeface="Verdana"/>
              </a:rPr>
              <a:t>14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-13525" y="3377184"/>
            <a:ext cx="11393805" cy="3495675"/>
            <a:chOff x="-13525" y="3377184"/>
            <a:chExt cx="11393805" cy="3495675"/>
          </a:xfrm>
        </p:grpSpPr>
        <p:sp>
          <p:nvSpPr>
            <p:cNvPr id="12" name="object 12"/>
            <p:cNvSpPr/>
            <p:nvPr/>
          </p:nvSpPr>
          <p:spPr>
            <a:xfrm>
              <a:off x="11311128" y="3377184"/>
              <a:ext cx="68580" cy="123825"/>
            </a:xfrm>
            <a:custGeom>
              <a:avLst/>
              <a:gdLst/>
              <a:ahLst/>
              <a:cxnLst/>
              <a:rect l="l" t="t" r="r" b="b"/>
              <a:pathLst>
                <a:path w="68579" h="123825">
                  <a:moveTo>
                    <a:pt x="68199" y="0"/>
                  </a:moveTo>
                  <a:lnTo>
                    <a:pt x="10795" y="253"/>
                  </a:lnTo>
                  <a:lnTo>
                    <a:pt x="0" y="61849"/>
                  </a:lnTo>
                  <a:lnTo>
                    <a:pt x="10795" y="123443"/>
                  </a:lnTo>
                  <a:lnTo>
                    <a:pt x="68579" y="122936"/>
                  </a:lnTo>
                  <a:lnTo>
                    <a:pt x="68199" y="0"/>
                  </a:lnTo>
                  <a:close/>
                </a:path>
              </a:pathLst>
            </a:custGeom>
            <a:solidFill>
              <a:srgbClr val="B1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01595" y="5634228"/>
              <a:ext cx="1437132" cy="121919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61359" y="4966716"/>
              <a:ext cx="1507236" cy="125425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1164" y="4951476"/>
              <a:ext cx="1446276" cy="123901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12607" y="6246876"/>
              <a:ext cx="1284731" cy="61112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38800" y="6272784"/>
              <a:ext cx="1368552" cy="58521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87648" y="6263640"/>
              <a:ext cx="1466850" cy="59435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5736" y="6239256"/>
              <a:ext cx="1414271" cy="618741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61" y="4895850"/>
              <a:ext cx="8961120" cy="673735"/>
            </a:xfrm>
            <a:custGeom>
              <a:avLst/>
              <a:gdLst/>
              <a:ahLst/>
              <a:cxnLst/>
              <a:rect l="l" t="t" r="r" b="b"/>
              <a:pathLst>
                <a:path w="8961120" h="673735">
                  <a:moveTo>
                    <a:pt x="0" y="591947"/>
                  </a:moveTo>
                  <a:lnTo>
                    <a:pt x="900493" y="583057"/>
                  </a:lnTo>
                  <a:lnTo>
                    <a:pt x="1203477" y="0"/>
                  </a:lnTo>
                  <a:lnTo>
                    <a:pt x="2098421" y="2539"/>
                  </a:lnTo>
                  <a:lnTo>
                    <a:pt x="2448687" y="667385"/>
                  </a:lnTo>
                  <a:lnTo>
                    <a:pt x="3212465" y="673608"/>
                  </a:lnTo>
                  <a:lnTo>
                    <a:pt x="3551936" y="1397"/>
                  </a:lnTo>
                  <a:lnTo>
                    <a:pt x="4503547" y="16763"/>
                  </a:lnTo>
                  <a:lnTo>
                    <a:pt x="4820793" y="647191"/>
                  </a:lnTo>
                  <a:lnTo>
                    <a:pt x="5568188" y="659003"/>
                  </a:lnTo>
                  <a:lnTo>
                    <a:pt x="5890768" y="20066"/>
                  </a:lnTo>
                  <a:lnTo>
                    <a:pt x="6742176" y="13716"/>
                  </a:lnTo>
                  <a:lnTo>
                    <a:pt x="7065391" y="672211"/>
                  </a:lnTo>
                  <a:lnTo>
                    <a:pt x="7845298" y="670687"/>
                  </a:lnTo>
                  <a:lnTo>
                    <a:pt x="8146796" y="63118"/>
                  </a:lnTo>
                  <a:lnTo>
                    <a:pt x="8961120" y="51688"/>
                  </a:lnTo>
                </a:path>
              </a:pathLst>
            </a:custGeom>
            <a:ln w="28575">
              <a:solidFill>
                <a:srgbClr val="EF0E7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5551932"/>
              <a:ext cx="1208532" cy="130606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15940" y="4957572"/>
              <a:ext cx="1409700" cy="128473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91227" y="5608320"/>
              <a:ext cx="1395984" cy="124967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82128" y="5010912"/>
              <a:ext cx="1315211" cy="119786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7882128" y="5321808"/>
              <a:ext cx="149860" cy="577850"/>
            </a:xfrm>
            <a:custGeom>
              <a:avLst/>
              <a:gdLst/>
              <a:ahLst/>
              <a:cxnLst/>
              <a:rect l="l" t="t" r="r" b="b"/>
              <a:pathLst>
                <a:path w="149859" h="577850">
                  <a:moveTo>
                    <a:pt x="149351" y="0"/>
                  </a:moveTo>
                  <a:lnTo>
                    <a:pt x="0" y="288797"/>
                  </a:lnTo>
                  <a:lnTo>
                    <a:pt x="149351" y="577595"/>
                  </a:lnTo>
                  <a:lnTo>
                    <a:pt x="14935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882128" y="5321808"/>
              <a:ext cx="149860" cy="577850"/>
            </a:xfrm>
            <a:custGeom>
              <a:avLst/>
              <a:gdLst/>
              <a:ahLst/>
              <a:cxnLst/>
              <a:rect l="l" t="t" r="r" b="b"/>
              <a:pathLst>
                <a:path w="149859" h="577850">
                  <a:moveTo>
                    <a:pt x="149351" y="0"/>
                  </a:moveTo>
                  <a:lnTo>
                    <a:pt x="0" y="288797"/>
                  </a:lnTo>
                  <a:lnTo>
                    <a:pt x="149351" y="577595"/>
                  </a:lnTo>
                  <a:lnTo>
                    <a:pt x="149351" y="0"/>
                  </a:lnTo>
                  <a:close/>
                </a:path>
              </a:pathLst>
            </a:custGeom>
            <a:ln w="12700">
              <a:solidFill>
                <a:srgbClr val="C7C7C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45223" y="5618988"/>
              <a:ext cx="1394459" cy="1228341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8955785" y="4979670"/>
              <a:ext cx="348615" cy="1878330"/>
            </a:xfrm>
            <a:custGeom>
              <a:avLst/>
              <a:gdLst/>
              <a:ahLst/>
              <a:cxnLst/>
              <a:rect l="l" t="t" r="r" b="b"/>
              <a:pathLst>
                <a:path w="348615" h="1878329">
                  <a:moveTo>
                    <a:pt x="0" y="0"/>
                  </a:moveTo>
                  <a:lnTo>
                    <a:pt x="322707" y="615784"/>
                  </a:lnTo>
                  <a:lnTo>
                    <a:pt x="29718" y="1218882"/>
                  </a:lnTo>
                  <a:lnTo>
                    <a:pt x="348497" y="1878328"/>
                  </a:lnTo>
                </a:path>
              </a:pathLst>
            </a:custGeom>
            <a:ln w="28575">
              <a:solidFill>
                <a:srgbClr val="EF0E7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0" y="4948428"/>
              <a:ext cx="9197340" cy="1910080"/>
            </a:xfrm>
            <a:custGeom>
              <a:avLst/>
              <a:gdLst/>
              <a:ahLst/>
              <a:cxnLst/>
              <a:rect l="l" t="t" r="r" b="b"/>
              <a:pathLst>
                <a:path w="9197340" h="1910079">
                  <a:moveTo>
                    <a:pt x="1205484" y="1265682"/>
                  </a:moveTo>
                  <a:lnTo>
                    <a:pt x="874395" y="603504"/>
                  </a:lnTo>
                  <a:lnTo>
                    <a:pt x="43053" y="603504"/>
                  </a:lnTo>
                  <a:lnTo>
                    <a:pt x="0" y="689622"/>
                  </a:lnTo>
                  <a:lnTo>
                    <a:pt x="0" y="1841754"/>
                  </a:lnTo>
                  <a:lnTo>
                    <a:pt x="33909" y="1909572"/>
                  </a:lnTo>
                  <a:lnTo>
                    <a:pt x="883539" y="1909572"/>
                  </a:lnTo>
                  <a:lnTo>
                    <a:pt x="1205484" y="1265682"/>
                  </a:lnTo>
                  <a:close/>
                </a:path>
                <a:path w="9197340" h="1910079">
                  <a:moveTo>
                    <a:pt x="2353056" y="1894332"/>
                  </a:moveTo>
                  <a:lnTo>
                    <a:pt x="2051304" y="1290828"/>
                  </a:lnTo>
                  <a:lnTo>
                    <a:pt x="1237488" y="1290828"/>
                  </a:lnTo>
                  <a:lnTo>
                    <a:pt x="935736" y="1894332"/>
                  </a:lnTo>
                  <a:lnTo>
                    <a:pt x="943343" y="1909572"/>
                  </a:lnTo>
                  <a:lnTo>
                    <a:pt x="2345436" y="1909572"/>
                  </a:lnTo>
                  <a:lnTo>
                    <a:pt x="2353056" y="1894332"/>
                  </a:lnTo>
                  <a:close/>
                </a:path>
                <a:path w="9197340" h="1910079">
                  <a:moveTo>
                    <a:pt x="2377440" y="618744"/>
                  </a:moveTo>
                  <a:lnTo>
                    <a:pt x="2068068" y="0"/>
                  </a:lnTo>
                  <a:lnTo>
                    <a:pt x="1235964" y="0"/>
                  </a:lnTo>
                  <a:lnTo>
                    <a:pt x="926592" y="618744"/>
                  </a:lnTo>
                  <a:lnTo>
                    <a:pt x="1235964" y="1237488"/>
                  </a:lnTo>
                  <a:lnTo>
                    <a:pt x="2068068" y="1237488"/>
                  </a:lnTo>
                  <a:lnTo>
                    <a:pt x="2377440" y="618744"/>
                  </a:lnTo>
                  <a:close/>
                </a:path>
                <a:path w="9197340" h="1910079">
                  <a:moveTo>
                    <a:pt x="3538728" y="1296162"/>
                  </a:moveTo>
                  <a:lnTo>
                    <a:pt x="3232023" y="682752"/>
                  </a:lnTo>
                  <a:lnTo>
                    <a:pt x="2397633" y="682752"/>
                  </a:lnTo>
                  <a:lnTo>
                    <a:pt x="2090928" y="1296162"/>
                  </a:lnTo>
                  <a:lnTo>
                    <a:pt x="2397633" y="1909572"/>
                  </a:lnTo>
                  <a:lnTo>
                    <a:pt x="3232023" y="1909572"/>
                  </a:lnTo>
                  <a:lnTo>
                    <a:pt x="3538728" y="1296162"/>
                  </a:lnTo>
                  <a:close/>
                </a:path>
                <a:path w="9197340" h="1910079">
                  <a:moveTo>
                    <a:pt x="4750308" y="1908822"/>
                  </a:moveTo>
                  <a:lnTo>
                    <a:pt x="4451985" y="1312164"/>
                  </a:lnTo>
                  <a:lnTo>
                    <a:pt x="3585591" y="1312164"/>
                  </a:lnTo>
                  <a:lnTo>
                    <a:pt x="3287255" y="1908822"/>
                  </a:lnTo>
                  <a:lnTo>
                    <a:pt x="3287636" y="1909572"/>
                  </a:lnTo>
                  <a:lnTo>
                    <a:pt x="4749927" y="1909572"/>
                  </a:lnTo>
                  <a:lnTo>
                    <a:pt x="4750308" y="1908822"/>
                  </a:lnTo>
                  <a:close/>
                </a:path>
                <a:path w="9197340" h="1910079">
                  <a:moveTo>
                    <a:pt x="4768596" y="644652"/>
                  </a:moveTo>
                  <a:lnTo>
                    <a:pt x="4455414" y="18288"/>
                  </a:lnTo>
                  <a:lnTo>
                    <a:pt x="3574542" y="18288"/>
                  </a:lnTo>
                  <a:lnTo>
                    <a:pt x="3261360" y="644652"/>
                  </a:lnTo>
                  <a:lnTo>
                    <a:pt x="3574542" y="1271016"/>
                  </a:lnTo>
                  <a:lnTo>
                    <a:pt x="4455414" y="1271016"/>
                  </a:lnTo>
                  <a:lnTo>
                    <a:pt x="4768596" y="644652"/>
                  </a:lnTo>
                  <a:close/>
                </a:path>
                <a:path w="9197340" h="1910079">
                  <a:moveTo>
                    <a:pt x="5890260" y="1290828"/>
                  </a:moveTo>
                  <a:lnTo>
                    <a:pt x="5574792" y="659892"/>
                  </a:lnTo>
                  <a:lnTo>
                    <a:pt x="4806696" y="659892"/>
                  </a:lnTo>
                  <a:lnTo>
                    <a:pt x="4491228" y="1290828"/>
                  </a:lnTo>
                  <a:lnTo>
                    <a:pt x="4800587" y="1909572"/>
                  </a:lnTo>
                  <a:lnTo>
                    <a:pt x="5580888" y="1909572"/>
                  </a:lnTo>
                  <a:lnTo>
                    <a:pt x="5890260" y="1290828"/>
                  </a:lnTo>
                  <a:close/>
                </a:path>
                <a:path w="9197340" h="1910079">
                  <a:moveTo>
                    <a:pt x="8139684" y="1289304"/>
                  </a:moveTo>
                  <a:lnTo>
                    <a:pt x="7830312" y="670560"/>
                  </a:lnTo>
                  <a:lnTo>
                    <a:pt x="7053072" y="670560"/>
                  </a:lnTo>
                  <a:lnTo>
                    <a:pt x="6743700" y="1289304"/>
                  </a:lnTo>
                  <a:lnTo>
                    <a:pt x="7053072" y="1908048"/>
                  </a:lnTo>
                  <a:lnTo>
                    <a:pt x="7830312" y="1908048"/>
                  </a:lnTo>
                  <a:lnTo>
                    <a:pt x="8139684" y="1289304"/>
                  </a:lnTo>
                  <a:close/>
                </a:path>
                <a:path w="9197340" h="1910079">
                  <a:moveTo>
                    <a:pt x="9192768" y="661416"/>
                  </a:moveTo>
                  <a:lnTo>
                    <a:pt x="8893302" y="62484"/>
                  </a:lnTo>
                  <a:lnTo>
                    <a:pt x="8177022" y="62484"/>
                  </a:lnTo>
                  <a:lnTo>
                    <a:pt x="7877556" y="661416"/>
                  </a:lnTo>
                  <a:lnTo>
                    <a:pt x="8177022" y="1260348"/>
                  </a:lnTo>
                  <a:lnTo>
                    <a:pt x="8893302" y="1260348"/>
                  </a:lnTo>
                  <a:lnTo>
                    <a:pt x="9192768" y="661416"/>
                  </a:lnTo>
                  <a:close/>
                </a:path>
                <a:path w="9197340" h="1910079">
                  <a:moveTo>
                    <a:pt x="9197340" y="1838706"/>
                  </a:moveTo>
                  <a:lnTo>
                    <a:pt x="8927211" y="1298448"/>
                  </a:lnTo>
                  <a:lnTo>
                    <a:pt x="8182737" y="1298448"/>
                  </a:lnTo>
                  <a:lnTo>
                    <a:pt x="7912608" y="1838706"/>
                  </a:lnTo>
                  <a:lnTo>
                    <a:pt x="7948028" y="1909572"/>
                  </a:lnTo>
                  <a:lnTo>
                    <a:pt x="9161907" y="1909572"/>
                  </a:lnTo>
                  <a:lnTo>
                    <a:pt x="9197340" y="1838706"/>
                  </a:lnTo>
                  <a:close/>
                </a:path>
              </a:pathLst>
            </a:custGeom>
            <a:solidFill>
              <a:srgbClr val="FFFFFF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0147172" y="1823085"/>
            <a:ext cx="1391285" cy="46418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480"/>
              </a:spcBef>
            </a:pPr>
            <a:r>
              <a:rPr sz="1600" spc="-10" dirty="0">
                <a:latin typeface="Verdana"/>
                <a:cs typeface="Verdana"/>
              </a:rPr>
              <a:t>подвергался буллингу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9546843" y="1595450"/>
            <a:ext cx="1884680" cy="1606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ts val="6225"/>
              </a:lnSpc>
              <a:spcBef>
                <a:spcPts val="100"/>
              </a:spcBef>
            </a:pPr>
            <a:r>
              <a:rPr sz="6000" b="1" spc="-1380" dirty="0">
                <a:solidFill>
                  <a:srgbClr val="EF0E74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  <a:p>
            <a:pPr marL="25400">
              <a:lnSpc>
                <a:spcPts val="6225"/>
              </a:lnSpc>
            </a:pPr>
            <a:r>
              <a:rPr sz="9000" b="1" spc="-1995" baseline="-28240" dirty="0">
                <a:solidFill>
                  <a:srgbClr val="EF0E74"/>
                </a:solidFill>
                <a:latin typeface="Tahoma"/>
                <a:cs typeface="Tahoma"/>
              </a:rPr>
              <a:t>+</a:t>
            </a:r>
            <a:r>
              <a:rPr sz="9000" b="1" spc="-1095" baseline="-28240" dirty="0">
                <a:solidFill>
                  <a:srgbClr val="EF0E74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latin typeface="Verdana"/>
                <a:cs typeface="Verdana"/>
              </a:rPr>
              <a:t>сверстники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630029" y="4412742"/>
            <a:ext cx="1649095" cy="10236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ts val="6570"/>
              </a:lnSpc>
              <a:spcBef>
                <a:spcPts val="100"/>
              </a:spcBef>
            </a:pPr>
            <a:r>
              <a:rPr sz="9000" b="1" spc="-427" baseline="-19444" dirty="0">
                <a:solidFill>
                  <a:srgbClr val="EF0E74"/>
                </a:solidFill>
                <a:latin typeface="Tahoma"/>
                <a:cs typeface="Tahoma"/>
              </a:rPr>
              <a:t>-</a:t>
            </a:r>
            <a:r>
              <a:rPr sz="9000" b="1" spc="-240" baseline="-19444" dirty="0">
                <a:solidFill>
                  <a:srgbClr val="EF0E74"/>
                </a:solidFill>
                <a:latin typeface="Tahoma"/>
                <a:cs typeface="Tahoma"/>
              </a:rPr>
              <a:t> </a:t>
            </a:r>
            <a:r>
              <a:rPr sz="1600" spc="35" dirty="0">
                <a:latin typeface="Verdana"/>
                <a:cs typeface="Verdana"/>
              </a:rPr>
              <a:t>совершил</a:t>
            </a:r>
            <a:endParaRPr sz="1600">
              <a:latin typeface="Verdana"/>
              <a:cs typeface="Verdana"/>
            </a:endParaRPr>
          </a:p>
          <a:p>
            <a:pPr marL="522605">
              <a:lnSpc>
                <a:spcPts val="1290"/>
              </a:lnSpc>
            </a:pPr>
            <a:r>
              <a:rPr sz="1600" spc="-10" dirty="0">
                <a:latin typeface="Verdana"/>
                <a:cs typeface="Verdana"/>
              </a:rPr>
              <a:t>суицид*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762" y="1683765"/>
            <a:ext cx="4491355" cy="50800"/>
          </a:xfrm>
          <a:custGeom>
            <a:avLst/>
            <a:gdLst/>
            <a:ahLst/>
            <a:cxnLst/>
            <a:rect l="l" t="t" r="r" b="b"/>
            <a:pathLst>
              <a:path w="4491355" h="50800">
                <a:moveTo>
                  <a:pt x="4491101" y="0"/>
                </a:moveTo>
                <a:lnTo>
                  <a:pt x="0" y="0"/>
                </a:lnTo>
                <a:lnTo>
                  <a:pt x="0" y="12700"/>
                </a:lnTo>
                <a:lnTo>
                  <a:pt x="0" y="38100"/>
                </a:lnTo>
                <a:lnTo>
                  <a:pt x="0" y="50800"/>
                </a:lnTo>
                <a:lnTo>
                  <a:pt x="4491101" y="50800"/>
                </a:lnTo>
                <a:lnTo>
                  <a:pt x="4491101" y="38100"/>
                </a:lnTo>
                <a:lnTo>
                  <a:pt x="4491101" y="12700"/>
                </a:lnTo>
                <a:lnTo>
                  <a:pt x="4491101" y="0"/>
                </a:lnTo>
                <a:close/>
              </a:path>
            </a:pathLst>
          </a:custGeom>
          <a:solidFill>
            <a:srgbClr val="EF0E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925474" y="4064889"/>
            <a:ext cx="7645400" cy="767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Внимание:</a:t>
            </a:r>
            <a:r>
              <a:rPr sz="105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материале</a:t>
            </a:r>
            <a:r>
              <a:rPr sz="105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приводятся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настоящие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имена</a:t>
            </a:r>
            <a:r>
              <a:rPr sz="105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05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фотоизображения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несовершеннолетних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на </a:t>
            </a:r>
            <a:r>
              <a:rPr sz="1050" spc="-10" dirty="0">
                <a:solidFill>
                  <a:srgbClr val="FFFFFF"/>
                </a:solidFill>
                <a:latin typeface="Verdana"/>
                <a:cs typeface="Verdana"/>
              </a:rPr>
              <a:t>момент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совершения</a:t>
            </a:r>
            <a:r>
              <a:rPr sz="105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преступления</a:t>
            </a:r>
            <a:r>
              <a:rPr sz="1050" spc="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-20" dirty="0">
                <a:solidFill>
                  <a:srgbClr val="FFFFFF"/>
                </a:solidFill>
                <a:latin typeface="Verdana"/>
                <a:cs typeface="Verdana"/>
              </a:rPr>
              <a:t>фигурантов.</a:t>
            </a:r>
            <a:r>
              <a:rPr sz="1050" spc="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Не</a:t>
            </a:r>
            <a:r>
              <a:rPr sz="1050" spc="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r>
              <a:rPr sz="1050" spc="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публичного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Verdana"/>
                <a:cs typeface="Verdana"/>
              </a:rPr>
              <a:t>использования!</a:t>
            </a:r>
            <a:endParaRPr sz="1050">
              <a:latin typeface="Verdana"/>
              <a:cs typeface="Verdana"/>
            </a:endParaRPr>
          </a:p>
          <a:p>
            <a:pPr marL="5048250" marR="1898650">
              <a:lnSpc>
                <a:spcPct val="80000"/>
              </a:lnSpc>
              <a:spcBef>
                <a:spcPts val="1205"/>
              </a:spcBef>
            </a:pPr>
            <a:r>
              <a:rPr sz="1100" spc="-10" dirty="0">
                <a:solidFill>
                  <a:srgbClr val="EF0E74"/>
                </a:solidFill>
                <a:latin typeface="Verdana"/>
                <a:cs typeface="Verdana"/>
              </a:rPr>
              <a:t>Ильназ Галявиев</a:t>
            </a:r>
            <a:endParaRPr sz="1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357359" y="0"/>
            <a:ext cx="2834640" cy="6858000"/>
            <a:chOff x="9357359" y="0"/>
            <a:chExt cx="283464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78695" y="0"/>
              <a:ext cx="2813304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357359" y="0"/>
              <a:ext cx="2834640" cy="6858000"/>
            </a:xfrm>
            <a:custGeom>
              <a:avLst/>
              <a:gdLst/>
              <a:ahLst/>
              <a:cxnLst/>
              <a:rect l="l" t="t" r="r" b="b"/>
              <a:pathLst>
                <a:path w="2834640" h="6858000">
                  <a:moveTo>
                    <a:pt x="2834639" y="0"/>
                  </a:moveTo>
                  <a:lnTo>
                    <a:pt x="0" y="0"/>
                  </a:lnTo>
                  <a:lnTo>
                    <a:pt x="0" y="6857996"/>
                  </a:lnTo>
                  <a:lnTo>
                    <a:pt x="2834639" y="6857996"/>
                  </a:lnTo>
                  <a:lnTo>
                    <a:pt x="2834639" y="0"/>
                  </a:lnTo>
                  <a:close/>
                </a:path>
              </a:pathLst>
            </a:custGeom>
            <a:solidFill>
              <a:srgbClr val="FFFFFF">
                <a:alpha val="690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4733" y="877061"/>
            <a:ext cx="52425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>
                <a:solidFill>
                  <a:srgbClr val="FFFFFF"/>
                </a:solidFill>
                <a:latin typeface="Verdana"/>
                <a:cs typeface="Verdana"/>
              </a:rPr>
              <a:t>20</a:t>
            </a:r>
            <a:r>
              <a:rPr sz="3600" spc="-3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75" dirty="0">
                <a:solidFill>
                  <a:srgbClr val="FFFFFF"/>
                </a:solidFill>
                <a:latin typeface="Verdana"/>
                <a:cs typeface="Verdana"/>
              </a:rPr>
              <a:t>сентября</a:t>
            </a:r>
            <a:r>
              <a:rPr sz="3600" spc="-3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370" dirty="0">
                <a:solidFill>
                  <a:srgbClr val="FFFFFF"/>
                </a:solidFill>
                <a:latin typeface="Verdana"/>
                <a:cs typeface="Verdana"/>
              </a:rPr>
              <a:t>2021</a:t>
            </a:r>
            <a:r>
              <a:rPr sz="3600" spc="-3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20" dirty="0">
                <a:solidFill>
                  <a:srgbClr val="FFFFFF"/>
                </a:solidFill>
                <a:latin typeface="Verdana"/>
                <a:cs typeface="Verdana"/>
              </a:rPr>
              <a:t>года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0278" y="2005076"/>
            <a:ext cx="8564880" cy="19253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Студент первого</a:t>
            </a:r>
            <a:r>
              <a:rPr sz="14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курса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Тимур Бекмансуров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пришел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кампус</a:t>
            </a:r>
            <a:r>
              <a:rPr sz="14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Пермского</a:t>
            </a:r>
            <a:r>
              <a:rPr sz="14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государственного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национального</a:t>
            </a: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исследовательского</a:t>
            </a:r>
            <a:r>
              <a:rPr sz="14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университета</a:t>
            </a:r>
            <a:r>
              <a:rPr sz="14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 открыл 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стрельбу.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Погибло</a:t>
            </a:r>
            <a:r>
              <a:rPr sz="14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45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человек</a:t>
            </a:r>
            <a:endParaRPr sz="1400">
              <a:latin typeface="Verdana"/>
              <a:cs typeface="Verdana"/>
            </a:endParaRPr>
          </a:p>
          <a:p>
            <a:pPr marL="12700" marR="78740">
              <a:lnSpc>
                <a:spcPct val="100000"/>
              </a:lnSpc>
              <a:spcBef>
                <a:spcPts val="1400"/>
              </a:spcBef>
            </a:pPr>
            <a:r>
              <a:rPr sz="1400" b="1" spc="50" dirty="0">
                <a:solidFill>
                  <a:srgbClr val="FFFFFF"/>
                </a:solidFill>
                <a:latin typeface="Tahoma"/>
                <a:cs typeface="Tahoma"/>
              </a:rPr>
              <a:t>Из</a:t>
            </a:r>
            <a:r>
              <a:rPr sz="1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55" dirty="0">
                <a:solidFill>
                  <a:srgbClr val="FFFFFF"/>
                </a:solidFill>
                <a:latin typeface="Tahoma"/>
                <a:cs typeface="Tahoma"/>
              </a:rPr>
              <a:t>письма</a:t>
            </a:r>
            <a:r>
              <a:rPr sz="1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0" dirty="0">
                <a:solidFill>
                  <a:srgbClr val="FFFFFF"/>
                </a:solidFill>
                <a:latin typeface="Tahoma"/>
                <a:cs typeface="Tahoma"/>
              </a:rPr>
              <a:t>Бекмансурова:</a:t>
            </a:r>
            <a:r>
              <a:rPr sz="1400" b="1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i="1" spc="105" dirty="0">
                <a:solidFill>
                  <a:srgbClr val="FFFFFF"/>
                </a:solidFill>
                <a:latin typeface="Trebuchet MS"/>
                <a:cs typeface="Trebuchet MS"/>
              </a:rPr>
              <a:t>«Единицы</a:t>
            </a:r>
            <a:r>
              <a:rPr sz="1400" i="1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125" dirty="0">
                <a:solidFill>
                  <a:srgbClr val="FFFFFF"/>
                </a:solidFill>
                <a:latin typeface="Trebuchet MS"/>
                <a:cs typeface="Trebuchet MS"/>
              </a:rPr>
              <a:t>из</a:t>
            </a:r>
            <a:r>
              <a:rPr sz="1400" i="1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160" dirty="0">
                <a:solidFill>
                  <a:srgbClr val="FFFFFF"/>
                </a:solidFill>
                <a:latin typeface="Trebuchet MS"/>
                <a:cs typeface="Trebuchet MS"/>
              </a:rPr>
              <a:t>вас</a:t>
            </a:r>
            <a:r>
              <a:rPr sz="1400" i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75" dirty="0">
                <a:solidFill>
                  <a:srgbClr val="FFFFFF"/>
                </a:solidFill>
                <a:latin typeface="Trebuchet MS"/>
                <a:cs typeface="Trebuchet MS"/>
              </a:rPr>
              <a:t>заслуживают</a:t>
            </a:r>
            <a:r>
              <a:rPr sz="1400" i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60" dirty="0">
                <a:solidFill>
                  <a:srgbClr val="FFFFFF"/>
                </a:solidFill>
                <a:latin typeface="Trebuchet MS"/>
                <a:cs typeface="Trebuchet MS"/>
              </a:rPr>
              <a:t>существования.</a:t>
            </a:r>
            <a:r>
              <a:rPr sz="1400" i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155" dirty="0">
                <a:solidFill>
                  <a:srgbClr val="FFFFFF"/>
                </a:solidFill>
                <a:latin typeface="Trebuchet MS"/>
                <a:cs typeface="Trebuchet MS"/>
              </a:rPr>
              <a:t>Вы</a:t>
            </a:r>
            <a:r>
              <a:rPr sz="1400" i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114" dirty="0">
                <a:solidFill>
                  <a:srgbClr val="FFFFFF"/>
                </a:solidFill>
                <a:latin typeface="Trebuchet MS"/>
                <a:cs typeface="Trebuchet MS"/>
              </a:rPr>
              <a:t>придумали </a:t>
            </a:r>
            <a:r>
              <a:rPr sz="1400" i="1" spc="120" dirty="0">
                <a:solidFill>
                  <a:srgbClr val="FFFFFF"/>
                </a:solidFill>
                <a:latin typeface="Trebuchet MS"/>
                <a:cs typeface="Trebuchet MS"/>
              </a:rPr>
              <a:t>огромное</a:t>
            </a:r>
            <a:r>
              <a:rPr sz="1400" i="1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50" dirty="0">
                <a:solidFill>
                  <a:srgbClr val="FFFFFF"/>
                </a:solidFill>
                <a:latin typeface="Trebuchet MS"/>
                <a:cs typeface="Trebuchet MS"/>
              </a:rPr>
              <a:t>количество</a:t>
            </a:r>
            <a:r>
              <a:rPr sz="1400" i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85" dirty="0">
                <a:solidFill>
                  <a:srgbClr val="FFFFFF"/>
                </a:solidFill>
                <a:latin typeface="Trebuchet MS"/>
                <a:cs typeface="Trebuchet MS"/>
              </a:rPr>
              <a:t>идеологий,</a:t>
            </a:r>
            <a:r>
              <a:rPr sz="1400" i="1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125" dirty="0">
                <a:solidFill>
                  <a:srgbClr val="FFFFFF"/>
                </a:solidFill>
                <a:latin typeface="Trebuchet MS"/>
                <a:cs typeface="Trebuchet MS"/>
              </a:rPr>
              <a:t>создали</a:t>
            </a:r>
            <a:r>
              <a:rPr sz="1400" i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70" dirty="0">
                <a:solidFill>
                  <a:srgbClr val="FFFFFF"/>
                </a:solidFill>
                <a:latin typeface="Trebuchet MS"/>
                <a:cs typeface="Trebuchet MS"/>
              </a:rPr>
              <a:t>кучу</a:t>
            </a:r>
            <a:r>
              <a:rPr sz="1400" i="1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100" dirty="0">
                <a:solidFill>
                  <a:srgbClr val="FFFFFF"/>
                </a:solidFill>
                <a:latin typeface="Trebuchet MS"/>
                <a:cs typeface="Trebuchet MS"/>
              </a:rPr>
              <a:t>философских</a:t>
            </a:r>
            <a:r>
              <a:rPr sz="1400" i="1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75" dirty="0">
                <a:solidFill>
                  <a:srgbClr val="FFFFFF"/>
                </a:solidFill>
                <a:latin typeface="Trebuchet MS"/>
                <a:cs typeface="Trebuchet MS"/>
              </a:rPr>
              <a:t>учений,</a:t>
            </a:r>
            <a:r>
              <a:rPr sz="1400" i="1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145" dirty="0">
                <a:solidFill>
                  <a:srgbClr val="FFFFFF"/>
                </a:solidFill>
                <a:latin typeface="Trebuchet MS"/>
                <a:cs typeface="Trebuchet MS"/>
              </a:rPr>
              <a:t>но</a:t>
            </a:r>
            <a:r>
              <a:rPr sz="1400" i="1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114" dirty="0">
                <a:solidFill>
                  <a:srgbClr val="FFFFFF"/>
                </a:solidFill>
                <a:latin typeface="Trebuchet MS"/>
                <a:cs typeface="Trebuchet MS"/>
              </a:rPr>
              <a:t>ничего</a:t>
            </a:r>
            <a:r>
              <a:rPr sz="1400" i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125" dirty="0">
                <a:solidFill>
                  <a:srgbClr val="FFFFFF"/>
                </a:solidFill>
                <a:latin typeface="Trebuchet MS"/>
                <a:cs typeface="Trebuchet MS"/>
              </a:rPr>
              <a:t>из</a:t>
            </a:r>
            <a:r>
              <a:rPr sz="1400" i="1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-10" dirty="0">
                <a:solidFill>
                  <a:srgbClr val="FFFFFF"/>
                </a:solidFill>
                <a:latin typeface="Trebuchet MS"/>
                <a:cs typeface="Trebuchet MS"/>
              </a:rPr>
              <a:t>этого </a:t>
            </a:r>
            <a:r>
              <a:rPr sz="1400" i="1" spc="155" dirty="0">
                <a:solidFill>
                  <a:srgbClr val="FFFFFF"/>
                </a:solidFill>
                <a:latin typeface="Trebuchet MS"/>
                <a:cs typeface="Trebuchet MS"/>
              </a:rPr>
              <a:t>не</a:t>
            </a:r>
            <a:r>
              <a:rPr sz="1400" i="1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dirty="0">
                <a:solidFill>
                  <a:srgbClr val="FFFFFF"/>
                </a:solidFill>
                <a:latin typeface="Trebuchet MS"/>
                <a:cs typeface="Trebuchet MS"/>
              </a:rPr>
              <a:t>изменит</a:t>
            </a:r>
            <a:r>
              <a:rPr sz="1400" i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150" dirty="0">
                <a:solidFill>
                  <a:srgbClr val="FFFFFF"/>
                </a:solidFill>
                <a:latin typeface="Trebuchet MS"/>
                <a:cs typeface="Trebuchet MS"/>
              </a:rPr>
              <a:t>вашей</a:t>
            </a:r>
            <a:r>
              <a:rPr sz="1400" i="1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114" dirty="0">
                <a:solidFill>
                  <a:srgbClr val="FFFFFF"/>
                </a:solidFill>
                <a:latin typeface="Trebuchet MS"/>
                <a:cs typeface="Trebuchet MS"/>
              </a:rPr>
              <a:t>уродливой</a:t>
            </a:r>
            <a:r>
              <a:rPr sz="1400" i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-10" dirty="0">
                <a:solidFill>
                  <a:srgbClr val="FFFFFF"/>
                </a:solidFill>
                <a:latin typeface="Trebuchet MS"/>
                <a:cs typeface="Trebuchet MS"/>
              </a:rPr>
              <a:t>натуры.</a:t>
            </a:r>
            <a:r>
              <a:rPr sz="1400" i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155" dirty="0">
                <a:solidFill>
                  <a:srgbClr val="FFFFFF"/>
                </a:solidFill>
                <a:latin typeface="Trebuchet MS"/>
                <a:cs typeface="Trebuchet MS"/>
              </a:rPr>
              <a:t>Вы</a:t>
            </a:r>
            <a:r>
              <a:rPr sz="1400" i="1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80" dirty="0">
                <a:solidFill>
                  <a:srgbClr val="FFFFFF"/>
                </a:solidFill>
                <a:latin typeface="Trebuchet MS"/>
                <a:cs typeface="Trebuchet MS"/>
              </a:rPr>
              <a:t>жадные,</a:t>
            </a:r>
            <a:r>
              <a:rPr sz="1400" i="1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dirty="0">
                <a:solidFill>
                  <a:srgbClr val="FFFFFF"/>
                </a:solidFill>
                <a:latin typeface="Trebuchet MS"/>
                <a:cs typeface="Trebuchet MS"/>
              </a:rPr>
              <a:t>эгоистичные,</a:t>
            </a:r>
            <a:r>
              <a:rPr sz="1400" i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50" dirty="0">
                <a:solidFill>
                  <a:srgbClr val="FFFFFF"/>
                </a:solidFill>
                <a:latin typeface="Trebuchet MS"/>
                <a:cs typeface="Trebuchet MS"/>
              </a:rPr>
              <a:t>трусливые</a:t>
            </a:r>
            <a:r>
              <a:rPr sz="1400" i="1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160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400" i="1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70" dirty="0">
                <a:solidFill>
                  <a:srgbClr val="FFFFFF"/>
                </a:solidFill>
                <a:latin typeface="Trebuchet MS"/>
                <a:cs typeface="Trebuchet MS"/>
              </a:rPr>
              <a:t>злые </a:t>
            </a:r>
            <a:r>
              <a:rPr sz="1400" i="1" dirty="0">
                <a:solidFill>
                  <a:srgbClr val="FFFFFF"/>
                </a:solidFill>
                <a:latin typeface="Trebuchet MS"/>
                <a:cs typeface="Trebuchet MS"/>
              </a:rPr>
              <a:t>существа,</a:t>
            </a:r>
            <a:r>
              <a:rPr sz="1400" i="1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-70" dirty="0">
                <a:solidFill>
                  <a:srgbClr val="FFFFFF"/>
                </a:solidFill>
                <a:latin typeface="Trebuchet MS"/>
                <a:cs typeface="Trebuchet MS"/>
              </a:rPr>
              <a:t>хотя</a:t>
            </a:r>
            <a:r>
              <a:rPr sz="1400" i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160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400" i="1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-10" dirty="0">
                <a:solidFill>
                  <a:srgbClr val="FFFFFF"/>
                </a:solidFill>
                <a:latin typeface="Trebuchet MS"/>
                <a:cs typeface="Trebuchet MS"/>
              </a:rPr>
              <a:t>считаете</a:t>
            </a:r>
            <a:r>
              <a:rPr sz="1400" i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135" dirty="0">
                <a:solidFill>
                  <a:srgbClr val="FFFFFF"/>
                </a:solidFill>
                <a:latin typeface="Trebuchet MS"/>
                <a:cs typeface="Trebuchet MS"/>
              </a:rPr>
              <a:t>себя</a:t>
            </a:r>
            <a:r>
              <a:rPr sz="1400" i="1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100" dirty="0">
                <a:solidFill>
                  <a:srgbClr val="FFFFFF"/>
                </a:solidFill>
                <a:latin typeface="Trebuchet MS"/>
                <a:cs typeface="Trebuchet MS"/>
              </a:rPr>
              <a:t>лучше</a:t>
            </a:r>
            <a:r>
              <a:rPr sz="1400" i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105" dirty="0">
                <a:solidFill>
                  <a:srgbClr val="FFFFFF"/>
                </a:solidFill>
                <a:latin typeface="Trebuchet MS"/>
                <a:cs typeface="Trebuchet MS"/>
              </a:rPr>
              <a:t>всех</a:t>
            </a:r>
            <a:r>
              <a:rPr sz="1400" i="1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85" dirty="0">
                <a:solidFill>
                  <a:srgbClr val="FFFFFF"/>
                </a:solidFill>
                <a:latin typeface="Trebuchet MS"/>
                <a:cs typeface="Trebuchet MS"/>
              </a:rPr>
              <a:t>других</a:t>
            </a:r>
            <a:r>
              <a:rPr sz="1400" i="1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105" dirty="0">
                <a:solidFill>
                  <a:srgbClr val="FFFFFF"/>
                </a:solidFill>
                <a:latin typeface="Trebuchet MS"/>
                <a:cs typeface="Trebuchet MS"/>
              </a:rPr>
              <a:t>биологических</a:t>
            </a:r>
            <a:r>
              <a:rPr sz="1400" i="1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i="1" spc="95" dirty="0">
                <a:solidFill>
                  <a:srgbClr val="FFFFFF"/>
                </a:solidFill>
                <a:latin typeface="Trebuchet MS"/>
                <a:cs typeface="Trebuchet MS"/>
              </a:rPr>
              <a:t>организмов»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sz="2000" b="1" spc="114" dirty="0">
                <a:solidFill>
                  <a:srgbClr val="FFFFFF"/>
                </a:solidFill>
                <a:latin typeface="Tahoma"/>
                <a:cs typeface="Tahoma"/>
              </a:rPr>
              <a:t>Причина</a:t>
            </a:r>
            <a:r>
              <a:rPr sz="2000" b="1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100" dirty="0">
                <a:solidFill>
                  <a:srgbClr val="FFFFFF"/>
                </a:solidFill>
                <a:latin typeface="Tahoma"/>
                <a:cs typeface="Tahoma"/>
              </a:rPr>
              <a:t>расправы</a:t>
            </a:r>
            <a:r>
              <a:rPr sz="2000" b="1" spc="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285" dirty="0">
                <a:solidFill>
                  <a:srgbClr val="FFFFFF"/>
                </a:solidFill>
                <a:latin typeface="Verdana"/>
                <a:cs typeface="Verdana"/>
              </a:rPr>
              <a:t>–</a:t>
            </a:r>
            <a:r>
              <a:rPr sz="20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70" dirty="0">
                <a:solidFill>
                  <a:srgbClr val="FFFFFF"/>
                </a:solidFill>
                <a:latin typeface="Verdana"/>
                <a:cs typeface="Verdana"/>
              </a:rPr>
              <a:t>ненависть</a:t>
            </a:r>
            <a:r>
              <a:rPr sz="20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90" dirty="0">
                <a:solidFill>
                  <a:srgbClr val="FFFFFF"/>
                </a:solidFill>
                <a:latin typeface="Verdana"/>
                <a:cs typeface="Verdana"/>
              </a:rPr>
              <a:t>людям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9798" y="379603"/>
            <a:ext cx="72028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Школьные</a:t>
            </a:r>
            <a:r>
              <a:rPr sz="2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стрелки</a:t>
            </a:r>
            <a:r>
              <a:rPr sz="2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2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РФ.</a:t>
            </a:r>
            <a:r>
              <a:rPr sz="2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Verdana"/>
                <a:cs typeface="Verdana"/>
              </a:rPr>
              <a:t>Детализация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279506" y="2794761"/>
            <a:ext cx="1271905" cy="65913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59"/>
              </a:spcBef>
            </a:pPr>
            <a:r>
              <a:rPr sz="1600" spc="-10" dirty="0">
                <a:latin typeface="Verdana"/>
                <a:cs typeface="Verdana"/>
              </a:rPr>
              <a:t>сверстники считали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545"/>
              </a:lnSpc>
            </a:pPr>
            <a:r>
              <a:rPr sz="1600" spc="-10" dirty="0">
                <a:latin typeface="Verdana"/>
                <a:cs typeface="Verdana"/>
              </a:rPr>
              <a:t>«тихим»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272521" y="3955160"/>
            <a:ext cx="1537335" cy="464184"/>
          </a:xfrm>
          <a:prstGeom prst="rect">
            <a:avLst/>
          </a:prstGeom>
        </p:spPr>
        <p:txBody>
          <a:bodyPr vert="horz" wrap="square" lIns="0" tIns="59054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64"/>
              </a:spcBef>
            </a:pPr>
            <a:r>
              <a:rPr sz="1600" spc="-10" dirty="0">
                <a:latin typeface="Verdana"/>
                <a:cs typeface="Verdana"/>
              </a:rPr>
              <a:t>планировал самоубийство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620881" y="6440830"/>
            <a:ext cx="1905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20" dirty="0">
                <a:latin typeface="Verdana"/>
                <a:cs typeface="Verdana"/>
              </a:rPr>
              <a:t>15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-13525" y="3377184"/>
            <a:ext cx="11393805" cy="3495675"/>
            <a:chOff x="-13525" y="3377184"/>
            <a:chExt cx="11393805" cy="3495675"/>
          </a:xfrm>
        </p:grpSpPr>
        <p:sp>
          <p:nvSpPr>
            <p:cNvPr id="12" name="object 12"/>
            <p:cNvSpPr/>
            <p:nvPr/>
          </p:nvSpPr>
          <p:spPr>
            <a:xfrm>
              <a:off x="11311128" y="3377184"/>
              <a:ext cx="68580" cy="123825"/>
            </a:xfrm>
            <a:custGeom>
              <a:avLst/>
              <a:gdLst/>
              <a:ahLst/>
              <a:cxnLst/>
              <a:rect l="l" t="t" r="r" b="b"/>
              <a:pathLst>
                <a:path w="68579" h="123825">
                  <a:moveTo>
                    <a:pt x="68199" y="0"/>
                  </a:moveTo>
                  <a:lnTo>
                    <a:pt x="10795" y="253"/>
                  </a:lnTo>
                  <a:lnTo>
                    <a:pt x="0" y="61849"/>
                  </a:lnTo>
                  <a:lnTo>
                    <a:pt x="10795" y="123443"/>
                  </a:lnTo>
                  <a:lnTo>
                    <a:pt x="68579" y="122936"/>
                  </a:lnTo>
                  <a:lnTo>
                    <a:pt x="68199" y="0"/>
                  </a:lnTo>
                  <a:close/>
                </a:path>
              </a:pathLst>
            </a:custGeom>
            <a:solidFill>
              <a:srgbClr val="B8B5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01595" y="5634228"/>
              <a:ext cx="1437132" cy="121919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61359" y="4966716"/>
              <a:ext cx="1507236" cy="125425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1164" y="4951476"/>
              <a:ext cx="1446276" cy="123901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12607" y="6246876"/>
              <a:ext cx="1284731" cy="61112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38800" y="6272784"/>
              <a:ext cx="1368552" cy="58521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87648" y="6263640"/>
              <a:ext cx="1466850" cy="59435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5736" y="6239256"/>
              <a:ext cx="1414271" cy="618741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61" y="4895850"/>
              <a:ext cx="8961120" cy="673735"/>
            </a:xfrm>
            <a:custGeom>
              <a:avLst/>
              <a:gdLst/>
              <a:ahLst/>
              <a:cxnLst/>
              <a:rect l="l" t="t" r="r" b="b"/>
              <a:pathLst>
                <a:path w="8961120" h="673735">
                  <a:moveTo>
                    <a:pt x="0" y="591947"/>
                  </a:moveTo>
                  <a:lnTo>
                    <a:pt x="900493" y="583057"/>
                  </a:lnTo>
                  <a:lnTo>
                    <a:pt x="1203477" y="0"/>
                  </a:lnTo>
                  <a:lnTo>
                    <a:pt x="2098421" y="2539"/>
                  </a:lnTo>
                  <a:lnTo>
                    <a:pt x="2448687" y="667385"/>
                  </a:lnTo>
                  <a:lnTo>
                    <a:pt x="3212465" y="673608"/>
                  </a:lnTo>
                  <a:lnTo>
                    <a:pt x="3551936" y="1397"/>
                  </a:lnTo>
                  <a:lnTo>
                    <a:pt x="4503547" y="16763"/>
                  </a:lnTo>
                  <a:lnTo>
                    <a:pt x="4820793" y="647191"/>
                  </a:lnTo>
                  <a:lnTo>
                    <a:pt x="5568188" y="659003"/>
                  </a:lnTo>
                  <a:lnTo>
                    <a:pt x="5890768" y="20066"/>
                  </a:lnTo>
                  <a:lnTo>
                    <a:pt x="6742176" y="13716"/>
                  </a:lnTo>
                  <a:lnTo>
                    <a:pt x="7065391" y="672211"/>
                  </a:lnTo>
                  <a:lnTo>
                    <a:pt x="7845298" y="670687"/>
                  </a:lnTo>
                  <a:lnTo>
                    <a:pt x="8146796" y="63118"/>
                  </a:lnTo>
                  <a:lnTo>
                    <a:pt x="8961120" y="51688"/>
                  </a:lnTo>
                </a:path>
              </a:pathLst>
            </a:custGeom>
            <a:ln w="28575">
              <a:solidFill>
                <a:srgbClr val="EF0E7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5551932"/>
              <a:ext cx="1208532" cy="130606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15940" y="4957572"/>
              <a:ext cx="1409700" cy="128473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91227" y="5608320"/>
              <a:ext cx="1395984" cy="124967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82128" y="5010912"/>
              <a:ext cx="1315211" cy="119786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7882128" y="5321808"/>
              <a:ext cx="149860" cy="577850"/>
            </a:xfrm>
            <a:custGeom>
              <a:avLst/>
              <a:gdLst/>
              <a:ahLst/>
              <a:cxnLst/>
              <a:rect l="l" t="t" r="r" b="b"/>
              <a:pathLst>
                <a:path w="149859" h="577850">
                  <a:moveTo>
                    <a:pt x="149351" y="0"/>
                  </a:moveTo>
                  <a:lnTo>
                    <a:pt x="0" y="288797"/>
                  </a:lnTo>
                  <a:lnTo>
                    <a:pt x="149351" y="577595"/>
                  </a:lnTo>
                  <a:lnTo>
                    <a:pt x="14935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882128" y="5321808"/>
              <a:ext cx="149860" cy="577850"/>
            </a:xfrm>
            <a:custGeom>
              <a:avLst/>
              <a:gdLst/>
              <a:ahLst/>
              <a:cxnLst/>
              <a:rect l="l" t="t" r="r" b="b"/>
              <a:pathLst>
                <a:path w="149859" h="577850">
                  <a:moveTo>
                    <a:pt x="149351" y="0"/>
                  </a:moveTo>
                  <a:lnTo>
                    <a:pt x="0" y="288797"/>
                  </a:lnTo>
                  <a:lnTo>
                    <a:pt x="149351" y="577595"/>
                  </a:lnTo>
                  <a:lnTo>
                    <a:pt x="149351" y="0"/>
                  </a:lnTo>
                  <a:close/>
                </a:path>
              </a:pathLst>
            </a:custGeom>
            <a:ln w="12700">
              <a:solidFill>
                <a:srgbClr val="C7C7C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45223" y="5618988"/>
              <a:ext cx="1394459" cy="1228341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8955785" y="4979670"/>
              <a:ext cx="348615" cy="1878330"/>
            </a:xfrm>
            <a:custGeom>
              <a:avLst/>
              <a:gdLst/>
              <a:ahLst/>
              <a:cxnLst/>
              <a:rect l="l" t="t" r="r" b="b"/>
              <a:pathLst>
                <a:path w="348615" h="1878329">
                  <a:moveTo>
                    <a:pt x="0" y="0"/>
                  </a:moveTo>
                  <a:lnTo>
                    <a:pt x="322707" y="615784"/>
                  </a:lnTo>
                  <a:lnTo>
                    <a:pt x="29718" y="1218882"/>
                  </a:lnTo>
                  <a:lnTo>
                    <a:pt x="348497" y="1878328"/>
                  </a:lnTo>
                </a:path>
              </a:pathLst>
            </a:custGeom>
            <a:ln w="28575">
              <a:solidFill>
                <a:srgbClr val="EF0E7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0" y="4948428"/>
              <a:ext cx="9192895" cy="1910080"/>
            </a:xfrm>
            <a:custGeom>
              <a:avLst/>
              <a:gdLst/>
              <a:ahLst/>
              <a:cxnLst/>
              <a:rect l="l" t="t" r="r" b="b"/>
              <a:pathLst>
                <a:path w="9192895" h="1910079">
                  <a:moveTo>
                    <a:pt x="1205484" y="1265682"/>
                  </a:moveTo>
                  <a:lnTo>
                    <a:pt x="874395" y="603504"/>
                  </a:lnTo>
                  <a:lnTo>
                    <a:pt x="43053" y="603504"/>
                  </a:lnTo>
                  <a:lnTo>
                    <a:pt x="0" y="689622"/>
                  </a:lnTo>
                  <a:lnTo>
                    <a:pt x="0" y="1841754"/>
                  </a:lnTo>
                  <a:lnTo>
                    <a:pt x="33909" y="1909572"/>
                  </a:lnTo>
                  <a:lnTo>
                    <a:pt x="883539" y="1909572"/>
                  </a:lnTo>
                  <a:lnTo>
                    <a:pt x="1205484" y="1265682"/>
                  </a:lnTo>
                  <a:close/>
                </a:path>
                <a:path w="9192895" h="1910079">
                  <a:moveTo>
                    <a:pt x="2353056" y="1894332"/>
                  </a:moveTo>
                  <a:lnTo>
                    <a:pt x="2051304" y="1290828"/>
                  </a:lnTo>
                  <a:lnTo>
                    <a:pt x="1237488" y="1290828"/>
                  </a:lnTo>
                  <a:lnTo>
                    <a:pt x="935736" y="1894332"/>
                  </a:lnTo>
                  <a:lnTo>
                    <a:pt x="943343" y="1909572"/>
                  </a:lnTo>
                  <a:lnTo>
                    <a:pt x="2345436" y="1909572"/>
                  </a:lnTo>
                  <a:lnTo>
                    <a:pt x="2353056" y="1894332"/>
                  </a:lnTo>
                  <a:close/>
                </a:path>
                <a:path w="9192895" h="1910079">
                  <a:moveTo>
                    <a:pt x="2377440" y="618744"/>
                  </a:moveTo>
                  <a:lnTo>
                    <a:pt x="2068068" y="0"/>
                  </a:lnTo>
                  <a:lnTo>
                    <a:pt x="1235964" y="0"/>
                  </a:lnTo>
                  <a:lnTo>
                    <a:pt x="926592" y="618744"/>
                  </a:lnTo>
                  <a:lnTo>
                    <a:pt x="1235964" y="1237488"/>
                  </a:lnTo>
                  <a:lnTo>
                    <a:pt x="2068068" y="1237488"/>
                  </a:lnTo>
                  <a:lnTo>
                    <a:pt x="2377440" y="618744"/>
                  </a:lnTo>
                  <a:close/>
                </a:path>
                <a:path w="9192895" h="1910079">
                  <a:moveTo>
                    <a:pt x="3538728" y="1296162"/>
                  </a:moveTo>
                  <a:lnTo>
                    <a:pt x="3232023" y="682752"/>
                  </a:lnTo>
                  <a:lnTo>
                    <a:pt x="2397633" y="682752"/>
                  </a:lnTo>
                  <a:lnTo>
                    <a:pt x="2090928" y="1296162"/>
                  </a:lnTo>
                  <a:lnTo>
                    <a:pt x="2397633" y="1909572"/>
                  </a:lnTo>
                  <a:lnTo>
                    <a:pt x="3232023" y="1909572"/>
                  </a:lnTo>
                  <a:lnTo>
                    <a:pt x="3538728" y="1296162"/>
                  </a:lnTo>
                  <a:close/>
                </a:path>
                <a:path w="9192895" h="1910079">
                  <a:moveTo>
                    <a:pt x="4750308" y="1908822"/>
                  </a:moveTo>
                  <a:lnTo>
                    <a:pt x="4451985" y="1312164"/>
                  </a:lnTo>
                  <a:lnTo>
                    <a:pt x="3585591" y="1312164"/>
                  </a:lnTo>
                  <a:lnTo>
                    <a:pt x="3287255" y="1908822"/>
                  </a:lnTo>
                  <a:lnTo>
                    <a:pt x="3287636" y="1909572"/>
                  </a:lnTo>
                  <a:lnTo>
                    <a:pt x="4749927" y="1909572"/>
                  </a:lnTo>
                  <a:lnTo>
                    <a:pt x="4750308" y="1908822"/>
                  </a:lnTo>
                  <a:close/>
                </a:path>
                <a:path w="9192895" h="1910079">
                  <a:moveTo>
                    <a:pt x="4768596" y="644652"/>
                  </a:moveTo>
                  <a:lnTo>
                    <a:pt x="4455414" y="18288"/>
                  </a:lnTo>
                  <a:lnTo>
                    <a:pt x="3574542" y="18288"/>
                  </a:lnTo>
                  <a:lnTo>
                    <a:pt x="3261360" y="644652"/>
                  </a:lnTo>
                  <a:lnTo>
                    <a:pt x="3574542" y="1271016"/>
                  </a:lnTo>
                  <a:lnTo>
                    <a:pt x="4455414" y="1271016"/>
                  </a:lnTo>
                  <a:lnTo>
                    <a:pt x="4768596" y="644652"/>
                  </a:lnTo>
                  <a:close/>
                </a:path>
                <a:path w="9192895" h="1910079">
                  <a:moveTo>
                    <a:pt x="5890260" y="1290828"/>
                  </a:moveTo>
                  <a:lnTo>
                    <a:pt x="5574792" y="659892"/>
                  </a:lnTo>
                  <a:lnTo>
                    <a:pt x="4806696" y="659892"/>
                  </a:lnTo>
                  <a:lnTo>
                    <a:pt x="4491228" y="1290828"/>
                  </a:lnTo>
                  <a:lnTo>
                    <a:pt x="4800587" y="1909572"/>
                  </a:lnTo>
                  <a:lnTo>
                    <a:pt x="5580888" y="1909572"/>
                  </a:lnTo>
                  <a:lnTo>
                    <a:pt x="5890260" y="1290828"/>
                  </a:lnTo>
                  <a:close/>
                </a:path>
                <a:path w="9192895" h="1910079">
                  <a:moveTo>
                    <a:pt x="7007352" y="1898904"/>
                  </a:moveTo>
                  <a:lnTo>
                    <a:pt x="6720078" y="1324356"/>
                  </a:lnTo>
                  <a:lnTo>
                    <a:pt x="5923026" y="1324356"/>
                  </a:lnTo>
                  <a:lnTo>
                    <a:pt x="5635752" y="1898904"/>
                  </a:lnTo>
                  <a:lnTo>
                    <a:pt x="5641073" y="1909572"/>
                  </a:lnTo>
                  <a:lnTo>
                    <a:pt x="7002018" y="1909572"/>
                  </a:lnTo>
                  <a:lnTo>
                    <a:pt x="7007352" y="1898904"/>
                  </a:lnTo>
                  <a:close/>
                </a:path>
                <a:path w="9192895" h="1910079">
                  <a:moveTo>
                    <a:pt x="7027164" y="649986"/>
                  </a:moveTo>
                  <a:lnTo>
                    <a:pt x="6706743" y="9144"/>
                  </a:lnTo>
                  <a:lnTo>
                    <a:pt x="5936361" y="9144"/>
                  </a:lnTo>
                  <a:lnTo>
                    <a:pt x="5615940" y="649986"/>
                  </a:lnTo>
                  <a:lnTo>
                    <a:pt x="5936361" y="1290828"/>
                  </a:lnTo>
                  <a:lnTo>
                    <a:pt x="6706743" y="1290828"/>
                  </a:lnTo>
                  <a:lnTo>
                    <a:pt x="7027164" y="649986"/>
                  </a:lnTo>
                  <a:close/>
                </a:path>
                <a:path w="9192895" h="1910079">
                  <a:moveTo>
                    <a:pt x="9192768" y="661416"/>
                  </a:moveTo>
                  <a:lnTo>
                    <a:pt x="8893302" y="62484"/>
                  </a:lnTo>
                  <a:lnTo>
                    <a:pt x="8177022" y="62484"/>
                  </a:lnTo>
                  <a:lnTo>
                    <a:pt x="7877556" y="661416"/>
                  </a:lnTo>
                  <a:lnTo>
                    <a:pt x="8177022" y="1260348"/>
                  </a:lnTo>
                  <a:lnTo>
                    <a:pt x="8893302" y="1260348"/>
                  </a:lnTo>
                  <a:lnTo>
                    <a:pt x="9192768" y="661416"/>
                  </a:lnTo>
                  <a:close/>
                </a:path>
              </a:pathLst>
            </a:custGeom>
            <a:solidFill>
              <a:srgbClr val="FFFFFF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0279506" y="1823085"/>
            <a:ext cx="1391285" cy="46418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480"/>
              </a:spcBef>
            </a:pPr>
            <a:r>
              <a:rPr sz="1600" spc="-10" dirty="0">
                <a:latin typeface="Verdana"/>
                <a:cs typeface="Verdana"/>
              </a:rPr>
              <a:t>подвергался буллингу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704196" y="1412681"/>
            <a:ext cx="457200" cy="3221990"/>
          </a:xfrm>
          <a:prstGeom prst="rect">
            <a:avLst/>
          </a:prstGeom>
        </p:spPr>
        <p:txBody>
          <a:bodyPr vert="horz" wrap="square" lIns="0" tIns="1879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480"/>
              </a:spcBef>
            </a:pPr>
            <a:r>
              <a:rPr sz="6000" b="1" spc="-1380" dirty="0">
                <a:solidFill>
                  <a:srgbClr val="EF0E74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380"/>
              </a:spcBef>
            </a:pPr>
            <a:r>
              <a:rPr sz="6000" b="1" spc="-1380" dirty="0">
                <a:solidFill>
                  <a:srgbClr val="EF0E74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805"/>
              </a:spcBef>
            </a:pPr>
            <a:r>
              <a:rPr sz="6000" b="1" spc="-1380" dirty="0">
                <a:solidFill>
                  <a:srgbClr val="EF0E74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272521" y="4945760"/>
            <a:ext cx="1113790" cy="464184"/>
          </a:xfrm>
          <a:prstGeom prst="rect">
            <a:avLst/>
          </a:prstGeom>
        </p:spPr>
        <p:txBody>
          <a:bodyPr vert="horz" wrap="square" lIns="0" tIns="59054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64"/>
              </a:spcBef>
            </a:pPr>
            <a:r>
              <a:rPr sz="1600" spc="35" dirty="0">
                <a:latin typeface="Verdana"/>
                <a:cs typeface="Verdana"/>
              </a:rPr>
              <a:t>совершил </a:t>
            </a:r>
            <a:r>
              <a:rPr sz="1600" spc="-10" dirty="0">
                <a:latin typeface="Verdana"/>
                <a:cs typeface="Verdana"/>
              </a:rPr>
              <a:t>суицид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787763" y="4644085"/>
            <a:ext cx="29464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0" b="1" spc="-335" dirty="0">
                <a:solidFill>
                  <a:srgbClr val="EF0E74"/>
                </a:solidFill>
                <a:latin typeface="Tahoma"/>
                <a:cs typeface="Tahoma"/>
              </a:rPr>
              <a:t>-</a:t>
            </a:r>
            <a:endParaRPr sz="60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92353" y="3942079"/>
            <a:ext cx="1581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50" dirty="0">
                <a:solidFill>
                  <a:srgbClr val="FFFFFF"/>
                </a:solidFill>
                <a:latin typeface="Tahoma"/>
                <a:cs typeface="Tahoma"/>
              </a:rPr>
              <a:t>!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46556" y="4064889"/>
            <a:ext cx="764540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Внимание:</a:t>
            </a:r>
            <a:r>
              <a:rPr sz="105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материале</a:t>
            </a:r>
            <a:r>
              <a:rPr sz="105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приводятся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настоящие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имена</a:t>
            </a:r>
            <a:r>
              <a:rPr sz="105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05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фотоизображения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несовершеннолетних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на </a:t>
            </a:r>
            <a:r>
              <a:rPr sz="1050" spc="-10" dirty="0">
                <a:solidFill>
                  <a:srgbClr val="FFFFFF"/>
                </a:solidFill>
                <a:latin typeface="Verdana"/>
                <a:cs typeface="Verdana"/>
              </a:rPr>
              <a:t>момент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совершения</a:t>
            </a:r>
            <a:r>
              <a:rPr sz="105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преступления</a:t>
            </a:r>
            <a:r>
              <a:rPr sz="1050" spc="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-20" dirty="0">
                <a:solidFill>
                  <a:srgbClr val="FFFFFF"/>
                </a:solidFill>
                <a:latin typeface="Verdana"/>
                <a:cs typeface="Verdana"/>
              </a:rPr>
              <a:t>фигурантов.</a:t>
            </a:r>
            <a:r>
              <a:rPr sz="1050" spc="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Не</a:t>
            </a:r>
            <a:r>
              <a:rPr sz="1050" spc="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r>
              <a:rPr sz="1050" spc="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публичного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Verdana"/>
                <a:cs typeface="Verdana"/>
              </a:rPr>
              <a:t>использования!</a:t>
            </a:r>
            <a:endParaRPr sz="1050">
              <a:latin typeface="Verdana"/>
              <a:cs typeface="Verdan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62" y="1636521"/>
            <a:ext cx="5753100" cy="50800"/>
          </a:xfrm>
          <a:custGeom>
            <a:avLst/>
            <a:gdLst/>
            <a:ahLst/>
            <a:cxnLst/>
            <a:rect l="l" t="t" r="r" b="b"/>
            <a:pathLst>
              <a:path w="5753100" h="50800">
                <a:moveTo>
                  <a:pt x="5753100" y="0"/>
                </a:moveTo>
                <a:lnTo>
                  <a:pt x="0" y="0"/>
                </a:lnTo>
                <a:lnTo>
                  <a:pt x="0" y="12700"/>
                </a:lnTo>
                <a:lnTo>
                  <a:pt x="0" y="38100"/>
                </a:lnTo>
                <a:lnTo>
                  <a:pt x="0" y="50800"/>
                </a:lnTo>
                <a:lnTo>
                  <a:pt x="5753100" y="50800"/>
                </a:lnTo>
                <a:lnTo>
                  <a:pt x="5753100" y="38100"/>
                </a:lnTo>
                <a:lnTo>
                  <a:pt x="5753100" y="12700"/>
                </a:lnTo>
                <a:lnTo>
                  <a:pt x="5753100" y="0"/>
                </a:lnTo>
                <a:close/>
              </a:path>
            </a:pathLst>
          </a:custGeom>
          <a:solidFill>
            <a:srgbClr val="EF0E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7099172" y="5038725"/>
            <a:ext cx="793750" cy="46228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 marR="5080">
              <a:lnSpc>
                <a:spcPts val="1060"/>
              </a:lnSpc>
              <a:spcBef>
                <a:spcPts val="355"/>
              </a:spcBef>
            </a:pPr>
            <a:r>
              <a:rPr sz="1100" spc="-10" dirty="0">
                <a:solidFill>
                  <a:srgbClr val="EF0E74"/>
                </a:solidFill>
                <a:latin typeface="Verdana"/>
                <a:cs typeface="Verdana"/>
              </a:rPr>
              <a:t>Тимур Бекмансу- </a:t>
            </a:r>
            <a:r>
              <a:rPr sz="1100" spc="-25" dirty="0">
                <a:solidFill>
                  <a:srgbClr val="EF0E74"/>
                </a:solidFill>
                <a:latin typeface="Verdana"/>
                <a:cs typeface="Verdana"/>
              </a:rPr>
              <a:t>ров</a:t>
            </a:r>
            <a:endParaRPr sz="1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317735" y="0"/>
            <a:ext cx="2874645" cy="6858000"/>
            <a:chOff x="9317735" y="0"/>
            <a:chExt cx="287464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17735" y="0"/>
              <a:ext cx="2874264" cy="68579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317735" y="0"/>
              <a:ext cx="2874645" cy="6858000"/>
            </a:xfrm>
            <a:custGeom>
              <a:avLst/>
              <a:gdLst/>
              <a:ahLst/>
              <a:cxnLst/>
              <a:rect l="l" t="t" r="r" b="b"/>
              <a:pathLst>
                <a:path w="2874645" h="6858000">
                  <a:moveTo>
                    <a:pt x="2874263" y="0"/>
                  </a:moveTo>
                  <a:lnTo>
                    <a:pt x="0" y="0"/>
                  </a:lnTo>
                  <a:lnTo>
                    <a:pt x="0" y="6857996"/>
                  </a:lnTo>
                  <a:lnTo>
                    <a:pt x="2874263" y="6857996"/>
                  </a:lnTo>
                  <a:lnTo>
                    <a:pt x="2874263" y="0"/>
                  </a:lnTo>
                  <a:close/>
                </a:path>
              </a:pathLst>
            </a:custGeom>
            <a:solidFill>
              <a:srgbClr val="FFFFFF">
                <a:alpha val="690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45363" y="1878329"/>
            <a:ext cx="8442325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75" dirty="0">
                <a:solidFill>
                  <a:srgbClr val="FFFFFF"/>
                </a:solidFill>
                <a:latin typeface="Verdana"/>
                <a:cs typeface="Verdana"/>
              </a:rPr>
              <a:t>34-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летний</a:t>
            </a:r>
            <a:r>
              <a:rPr sz="16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Артем</a:t>
            </a:r>
            <a:r>
              <a:rPr sz="16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Казанцев</a:t>
            </a:r>
            <a:r>
              <a:rPr sz="16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открыл</a:t>
            </a:r>
            <a:r>
              <a:rPr sz="16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стрельбу</a:t>
            </a:r>
            <a:r>
              <a:rPr sz="16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школе</a:t>
            </a:r>
            <a:r>
              <a:rPr sz="16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№</a:t>
            </a:r>
            <a:r>
              <a:rPr sz="16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95" dirty="0">
                <a:solidFill>
                  <a:srgbClr val="FFFFFF"/>
                </a:solidFill>
                <a:latin typeface="Verdana"/>
                <a:cs typeface="Verdana"/>
              </a:rPr>
              <a:t>88.</a:t>
            </a:r>
            <a:r>
              <a:rPr sz="16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Он</a:t>
            </a:r>
            <a:r>
              <a:rPr sz="16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легко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расправился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двумя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охранниками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начал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убивать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школьников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учителей.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Общее</a:t>
            </a:r>
            <a:r>
              <a:rPr sz="16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количество</a:t>
            </a:r>
            <a:r>
              <a:rPr sz="16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жертв</a:t>
            </a:r>
            <a:r>
              <a:rPr sz="16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29" dirty="0">
                <a:solidFill>
                  <a:srgbClr val="FFFFFF"/>
                </a:solidFill>
                <a:latin typeface="Verdana"/>
                <a:cs typeface="Verdana"/>
              </a:rPr>
              <a:t>–</a:t>
            </a:r>
            <a:r>
              <a:rPr sz="1600" spc="-85" dirty="0">
                <a:solidFill>
                  <a:srgbClr val="FFFFFF"/>
                </a:solidFill>
                <a:latin typeface="Verdana"/>
                <a:cs typeface="Verdana"/>
              </a:rPr>
              <a:t> 39</a:t>
            </a:r>
            <a:r>
              <a:rPr sz="16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человек,</a:t>
            </a:r>
            <a:r>
              <a:rPr sz="16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65" dirty="0">
                <a:solidFill>
                  <a:srgbClr val="FFFFFF"/>
                </a:solidFill>
                <a:latin typeface="Verdana"/>
                <a:cs typeface="Verdana"/>
              </a:rPr>
              <a:t>17</a:t>
            </a:r>
            <a:r>
              <a:rPr sz="16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погибших,</a:t>
            </a:r>
            <a:r>
              <a:rPr sz="16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450" dirty="0">
                <a:solidFill>
                  <a:srgbClr val="FFFFFF"/>
                </a:solidFill>
                <a:latin typeface="Verdana"/>
                <a:cs typeface="Verdana"/>
              </a:rPr>
              <a:t>11</a:t>
            </a:r>
            <a:r>
              <a:rPr sz="16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из</a:t>
            </a:r>
            <a:r>
              <a:rPr sz="16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них</a:t>
            </a:r>
            <a:r>
              <a:rPr sz="16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29" dirty="0">
                <a:solidFill>
                  <a:srgbClr val="FFFFFF"/>
                </a:solidFill>
                <a:latin typeface="Verdana"/>
                <a:cs typeface="Verdana"/>
              </a:rPr>
              <a:t>–</a:t>
            </a:r>
            <a:r>
              <a:rPr sz="16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дети.</a:t>
            </a:r>
            <a:r>
              <a:rPr sz="16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Совершив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задуманное,</a:t>
            </a:r>
            <a:r>
              <a:rPr sz="16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Казанцев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покончил</a:t>
            </a:r>
            <a:r>
              <a:rPr sz="16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6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собой.</a:t>
            </a:r>
            <a:r>
              <a:rPr sz="16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теле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нашли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предметы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со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словами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«НЕНАВИСТЬ»</a:t>
            </a:r>
            <a:r>
              <a:rPr sz="16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(отсылка</a:t>
            </a:r>
            <a:r>
              <a:rPr sz="16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6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«Керченскому</a:t>
            </a:r>
            <a:r>
              <a:rPr sz="16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стрелку»</a:t>
            </a:r>
            <a:r>
              <a:rPr sz="16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Рослякову),</a:t>
            </a:r>
            <a:r>
              <a:rPr sz="16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«ERIC»,</a:t>
            </a:r>
            <a:r>
              <a:rPr sz="16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«DYLAN»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«COLUMBINE»</a:t>
            </a:r>
            <a:r>
              <a:rPr sz="16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(отсылка</a:t>
            </a:r>
            <a:r>
              <a:rPr sz="16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6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первым</a:t>
            </a:r>
            <a:r>
              <a:rPr sz="16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«колумбайнерам»</a:t>
            </a:r>
            <a:r>
              <a:rPr sz="16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их</a:t>
            </a:r>
            <a:r>
              <a:rPr sz="16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сетевому</a:t>
            </a:r>
            <a:r>
              <a:rPr sz="16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культу)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58774" y="888314"/>
            <a:ext cx="53136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90" dirty="0">
                <a:solidFill>
                  <a:srgbClr val="FFFFFF"/>
                </a:solidFill>
                <a:latin typeface="Verdana"/>
                <a:cs typeface="Verdana"/>
              </a:rPr>
              <a:t>26</a:t>
            </a:r>
            <a:r>
              <a:rPr sz="3600" spc="-3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60" dirty="0">
                <a:solidFill>
                  <a:srgbClr val="FFFFFF"/>
                </a:solidFill>
                <a:latin typeface="Verdana"/>
                <a:cs typeface="Verdana"/>
              </a:rPr>
              <a:t>сентября</a:t>
            </a:r>
            <a:r>
              <a:rPr sz="3600" spc="-3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175" dirty="0">
                <a:solidFill>
                  <a:srgbClr val="FFFFFF"/>
                </a:solidFill>
                <a:latin typeface="Verdana"/>
                <a:cs typeface="Verdana"/>
              </a:rPr>
              <a:t>2022</a:t>
            </a:r>
            <a:r>
              <a:rPr sz="36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20" dirty="0">
                <a:solidFill>
                  <a:srgbClr val="FFFFFF"/>
                </a:solidFill>
                <a:latin typeface="Verdana"/>
                <a:cs typeface="Verdana"/>
              </a:rPr>
              <a:t>года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2561" y="379603"/>
            <a:ext cx="72739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Школьные</a:t>
            </a:r>
            <a:r>
              <a:rPr sz="2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стрелки</a:t>
            </a:r>
            <a:r>
              <a:rPr sz="2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2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РФ.</a:t>
            </a:r>
            <a:r>
              <a:rPr sz="2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Verdana"/>
                <a:cs typeface="Verdana"/>
              </a:rPr>
              <a:t>Подражатель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47172" y="3480942"/>
            <a:ext cx="1774825" cy="464184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59"/>
              </a:spcBef>
            </a:pPr>
            <a:r>
              <a:rPr sz="1600" spc="-10" dirty="0">
                <a:latin typeface="Verdana"/>
                <a:cs typeface="Verdana"/>
              </a:rPr>
              <a:t>сверстники </a:t>
            </a:r>
            <a:r>
              <a:rPr sz="1600" dirty="0">
                <a:latin typeface="Verdana"/>
                <a:cs typeface="Verdana"/>
              </a:rPr>
              <a:t>считали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65" dirty="0">
                <a:latin typeface="Verdana"/>
                <a:cs typeface="Verdana"/>
              </a:rPr>
              <a:t>«тихим»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140188" y="4306951"/>
            <a:ext cx="1537335" cy="464184"/>
          </a:xfrm>
          <a:prstGeom prst="rect">
            <a:avLst/>
          </a:prstGeom>
        </p:spPr>
        <p:txBody>
          <a:bodyPr vert="horz" wrap="square" lIns="0" tIns="59054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64"/>
              </a:spcBef>
            </a:pPr>
            <a:r>
              <a:rPr sz="1600" spc="-10" dirty="0">
                <a:latin typeface="Verdana"/>
                <a:cs typeface="Verdana"/>
              </a:rPr>
              <a:t>планировал самоубийство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1271" y="4055491"/>
            <a:ext cx="1581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50" dirty="0">
                <a:solidFill>
                  <a:srgbClr val="FFFFFF"/>
                </a:solidFill>
                <a:latin typeface="Tahoma"/>
                <a:cs typeface="Tahoma"/>
              </a:rPr>
              <a:t>!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25474" y="4184141"/>
            <a:ext cx="671068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Внимание: в</a:t>
            </a:r>
            <a:r>
              <a:rPr sz="1050" spc="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материале</a:t>
            </a:r>
            <a:r>
              <a:rPr sz="105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приводятся</a:t>
            </a:r>
            <a:r>
              <a:rPr sz="105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настоящие</a:t>
            </a:r>
            <a:r>
              <a:rPr sz="105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имена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050" spc="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фотоизображения.</a:t>
            </a:r>
            <a:r>
              <a:rPr sz="105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Не</a:t>
            </a:r>
            <a:r>
              <a:rPr sz="1050" spc="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r>
              <a:rPr sz="1050" spc="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Verdana"/>
                <a:cs typeface="Verdana"/>
              </a:rPr>
              <a:t>публичного использования!</a:t>
            </a:r>
            <a:endParaRPr sz="105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2431" y="3577209"/>
            <a:ext cx="71272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114" dirty="0">
                <a:solidFill>
                  <a:srgbClr val="FFFFFF"/>
                </a:solidFill>
                <a:latin typeface="Tahoma"/>
                <a:cs typeface="Tahoma"/>
              </a:rPr>
              <a:t>Причина</a:t>
            </a:r>
            <a:r>
              <a:rPr sz="2000" b="1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100" dirty="0">
                <a:solidFill>
                  <a:srgbClr val="FFFFFF"/>
                </a:solidFill>
                <a:latin typeface="Tahoma"/>
                <a:cs typeface="Tahoma"/>
              </a:rPr>
              <a:t>расправы</a:t>
            </a:r>
            <a:r>
              <a:rPr sz="2000" b="1" spc="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285" dirty="0">
                <a:solidFill>
                  <a:srgbClr val="FFFFFF"/>
                </a:solidFill>
                <a:latin typeface="Verdana"/>
                <a:cs typeface="Verdana"/>
              </a:rPr>
              <a:t>–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90" dirty="0">
                <a:solidFill>
                  <a:srgbClr val="FFFFFF"/>
                </a:solidFill>
                <a:latin typeface="Verdana"/>
                <a:cs typeface="Verdana"/>
              </a:rPr>
              <a:t>подражание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Verdana"/>
                <a:cs typeface="Verdana"/>
              </a:rPr>
              <a:t>колумбайнерам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613260" y="6440830"/>
            <a:ext cx="1981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90" dirty="0">
                <a:latin typeface="Verdana"/>
                <a:cs typeface="Verdana"/>
              </a:rPr>
              <a:t>16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47172" y="2542793"/>
            <a:ext cx="1391285" cy="464184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59"/>
              </a:spcBef>
            </a:pPr>
            <a:r>
              <a:rPr sz="1600" spc="-10" dirty="0">
                <a:latin typeface="Verdana"/>
                <a:cs typeface="Verdana"/>
              </a:rPr>
              <a:t>подвергался буллингу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140188" y="5173217"/>
            <a:ext cx="1113790" cy="464184"/>
          </a:xfrm>
          <a:prstGeom prst="rect">
            <a:avLst/>
          </a:prstGeom>
        </p:spPr>
        <p:txBody>
          <a:bodyPr vert="horz" wrap="square" lIns="0" tIns="59054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64"/>
              </a:spcBef>
            </a:pPr>
            <a:r>
              <a:rPr sz="1600" spc="35" dirty="0">
                <a:latin typeface="Verdana"/>
                <a:cs typeface="Verdana"/>
              </a:rPr>
              <a:t>совершил </a:t>
            </a:r>
            <a:r>
              <a:rPr sz="1600" spc="-10" dirty="0">
                <a:latin typeface="Verdana"/>
                <a:cs typeface="Verdana"/>
              </a:rPr>
              <a:t>суицид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559543" y="2315717"/>
            <a:ext cx="495300" cy="3502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095"/>
              </a:lnSpc>
              <a:spcBef>
                <a:spcPts val="100"/>
              </a:spcBef>
            </a:pPr>
            <a:r>
              <a:rPr sz="6000" b="1" spc="-1380" dirty="0">
                <a:solidFill>
                  <a:srgbClr val="EF0E74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  <a:p>
            <a:pPr marL="12700">
              <a:lnSpc>
                <a:spcPts val="6855"/>
              </a:lnSpc>
            </a:pPr>
            <a:r>
              <a:rPr sz="6000" b="1" spc="-1380" dirty="0">
                <a:solidFill>
                  <a:srgbClr val="EF0E74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  <a:p>
            <a:pPr marL="12700">
              <a:lnSpc>
                <a:spcPts val="6590"/>
              </a:lnSpc>
            </a:pPr>
            <a:r>
              <a:rPr sz="6000" b="1" spc="-1380" dirty="0">
                <a:solidFill>
                  <a:srgbClr val="EF0E74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  <a:p>
            <a:pPr marL="25400">
              <a:lnSpc>
                <a:spcPts val="6830"/>
              </a:lnSpc>
            </a:pPr>
            <a:r>
              <a:rPr sz="6000" b="1" spc="-1380" dirty="0">
                <a:solidFill>
                  <a:srgbClr val="EF0E74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62" y="1625853"/>
            <a:ext cx="6096000" cy="50800"/>
          </a:xfrm>
          <a:custGeom>
            <a:avLst/>
            <a:gdLst/>
            <a:ahLst/>
            <a:cxnLst/>
            <a:rect l="l" t="t" r="r" b="b"/>
            <a:pathLst>
              <a:path w="6096000" h="50800">
                <a:moveTo>
                  <a:pt x="6096000" y="0"/>
                </a:moveTo>
                <a:lnTo>
                  <a:pt x="0" y="0"/>
                </a:lnTo>
                <a:lnTo>
                  <a:pt x="0" y="12700"/>
                </a:lnTo>
                <a:lnTo>
                  <a:pt x="0" y="38100"/>
                </a:lnTo>
                <a:lnTo>
                  <a:pt x="0" y="50800"/>
                </a:lnTo>
                <a:lnTo>
                  <a:pt x="6096000" y="50800"/>
                </a:lnTo>
                <a:lnTo>
                  <a:pt x="6096000" y="38100"/>
                </a:lnTo>
                <a:lnTo>
                  <a:pt x="6096000" y="12700"/>
                </a:lnTo>
                <a:lnTo>
                  <a:pt x="6096000" y="0"/>
                </a:lnTo>
                <a:close/>
              </a:path>
            </a:pathLst>
          </a:custGeom>
          <a:solidFill>
            <a:srgbClr val="EF0E7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-13525" y="4881562"/>
            <a:ext cx="9332595" cy="1990725"/>
            <a:chOff x="-13525" y="4881562"/>
            <a:chExt cx="9332595" cy="1990725"/>
          </a:xfrm>
        </p:grpSpPr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01595" y="5634227"/>
              <a:ext cx="1437132" cy="121919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61359" y="4966715"/>
              <a:ext cx="1507236" cy="125425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1164" y="4951476"/>
              <a:ext cx="1446276" cy="123901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12607" y="6246875"/>
              <a:ext cx="1284731" cy="61112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38800" y="6272783"/>
              <a:ext cx="1368552" cy="58521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87648" y="6263639"/>
              <a:ext cx="1466850" cy="59435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5736" y="6239255"/>
              <a:ext cx="1414271" cy="618741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61" y="4895850"/>
              <a:ext cx="8961120" cy="673735"/>
            </a:xfrm>
            <a:custGeom>
              <a:avLst/>
              <a:gdLst/>
              <a:ahLst/>
              <a:cxnLst/>
              <a:rect l="l" t="t" r="r" b="b"/>
              <a:pathLst>
                <a:path w="8961120" h="673735">
                  <a:moveTo>
                    <a:pt x="0" y="591947"/>
                  </a:moveTo>
                  <a:lnTo>
                    <a:pt x="900493" y="583057"/>
                  </a:lnTo>
                  <a:lnTo>
                    <a:pt x="1203477" y="0"/>
                  </a:lnTo>
                  <a:lnTo>
                    <a:pt x="2098421" y="2539"/>
                  </a:lnTo>
                  <a:lnTo>
                    <a:pt x="2448687" y="667385"/>
                  </a:lnTo>
                  <a:lnTo>
                    <a:pt x="3212465" y="673608"/>
                  </a:lnTo>
                  <a:lnTo>
                    <a:pt x="3551936" y="1397"/>
                  </a:lnTo>
                  <a:lnTo>
                    <a:pt x="4503547" y="16763"/>
                  </a:lnTo>
                  <a:lnTo>
                    <a:pt x="4820793" y="647191"/>
                  </a:lnTo>
                  <a:lnTo>
                    <a:pt x="5568188" y="659003"/>
                  </a:lnTo>
                  <a:lnTo>
                    <a:pt x="5890768" y="20066"/>
                  </a:lnTo>
                  <a:lnTo>
                    <a:pt x="6742176" y="13716"/>
                  </a:lnTo>
                  <a:lnTo>
                    <a:pt x="7065391" y="672211"/>
                  </a:lnTo>
                  <a:lnTo>
                    <a:pt x="7845298" y="670687"/>
                  </a:lnTo>
                  <a:lnTo>
                    <a:pt x="8146796" y="63118"/>
                  </a:lnTo>
                  <a:lnTo>
                    <a:pt x="8961120" y="51688"/>
                  </a:lnTo>
                </a:path>
              </a:pathLst>
            </a:custGeom>
            <a:ln w="28575">
              <a:solidFill>
                <a:srgbClr val="EF0E7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5551931"/>
              <a:ext cx="1208532" cy="130606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15940" y="4957572"/>
              <a:ext cx="1409700" cy="128473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91227" y="5608319"/>
              <a:ext cx="1395984" cy="124967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82128" y="5010912"/>
              <a:ext cx="1315211" cy="119786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7882128" y="5321808"/>
              <a:ext cx="149860" cy="577850"/>
            </a:xfrm>
            <a:custGeom>
              <a:avLst/>
              <a:gdLst/>
              <a:ahLst/>
              <a:cxnLst/>
              <a:rect l="l" t="t" r="r" b="b"/>
              <a:pathLst>
                <a:path w="149859" h="577850">
                  <a:moveTo>
                    <a:pt x="149351" y="0"/>
                  </a:moveTo>
                  <a:lnTo>
                    <a:pt x="0" y="288797"/>
                  </a:lnTo>
                  <a:lnTo>
                    <a:pt x="149351" y="577595"/>
                  </a:lnTo>
                  <a:lnTo>
                    <a:pt x="14935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882128" y="5321808"/>
              <a:ext cx="149860" cy="577850"/>
            </a:xfrm>
            <a:custGeom>
              <a:avLst/>
              <a:gdLst/>
              <a:ahLst/>
              <a:cxnLst/>
              <a:rect l="l" t="t" r="r" b="b"/>
              <a:pathLst>
                <a:path w="149859" h="577850">
                  <a:moveTo>
                    <a:pt x="149351" y="0"/>
                  </a:moveTo>
                  <a:lnTo>
                    <a:pt x="0" y="288797"/>
                  </a:lnTo>
                  <a:lnTo>
                    <a:pt x="149351" y="577595"/>
                  </a:lnTo>
                  <a:lnTo>
                    <a:pt x="149351" y="0"/>
                  </a:lnTo>
                  <a:close/>
                </a:path>
              </a:pathLst>
            </a:custGeom>
            <a:ln w="12700">
              <a:solidFill>
                <a:srgbClr val="C7C7C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45223" y="5618987"/>
              <a:ext cx="1394459" cy="1228341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8955785" y="4979669"/>
              <a:ext cx="348615" cy="1878330"/>
            </a:xfrm>
            <a:custGeom>
              <a:avLst/>
              <a:gdLst/>
              <a:ahLst/>
              <a:cxnLst/>
              <a:rect l="l" t="t" r="r" b="b"/>
              <a:pathLst>
                <a:path w="348615" h="1878329">
                  <a:moveTo>
                    <a:pt x="0" y="0"/>
                  </a:moveTo>
                  <a:lnTo>
                    <a:pt x="322707" y="615784"/>
                  </a:lnTo>
                  <a:lnTo>
                    <a:pt x="29718" y="1218882"/>
                  </a:lnTo>
                  <a:lnTo>
                    <a:pt x="348497" y="1878328"/>
                  </a:lnTo>
                </a:path>
              </a:pathLst>
            </a:custGeom>
            <a:ln w="28575">
              <a:solidFill>
                <a:srgbClr val="EF0E7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0" y="4948427"/>
              <a:ext cx="9197340" cy="1910080"/>
            </a:xfrm>
            <a:custGeom>
              <a:avLst/>
              <a:gdLst/>
              <a:ahLst/>
              <a:cxnLst/>
              <a:rect l="l" t="t" r="r" b="b"/>
              <a:pathLst>
                <a:path w="9197340" h="1910079">
                  <a:moveTo>
                    <a:pt x="1205484" y="1265682"/>
                  </a:moveTo>
                  <a:lnTo>
                    <a:pt x="874395" y="603504"/>
                  </a:lnTo>
                  <a:lnTo>
                    <a:pt x="43053" y="603504"/>
                  </a:lnTo>
                  <a:lnTo>
                    <a:pt x="0" y="689622"/>
                  </a:lnTo>
                  <a:lnTo>
                    <a:pt x="0" y="1841754"/>
                  </a:lnTo>
                  <a:lnTo>
                    <a:pt x="33909" y="1909572"/>
                  </a:lnTo>
                  <a:lnTo>
                    <a:pt x="883539" y="1909572"/>
                  </a:lnTo>
                  <a:lnTo>
                    <a:pt x="1205484" y="1265682"/>
                  </a:lnTo>
                  <a:close/>
                </a:path>
                <a:path w="9197340" h="1910079">
                  <a:moveTo>
                    <a:pt x="2353056" y="1894332"/>
                  </a:moveTo>
                  <a:lnTo>
                    <a:pt x="2051304" y="1290828"/>
                  </a:lnTo>
                  <a:lnTo>
                    <a:pt x="1237488" y="1290828"/>
                  </a:lnTo>
                  <a:lnTo>
                    <a:pt x="935736" y="1894332"/>
                  </a:lnTo>
                  <a:lnTo>
                    <a:pt x="943343" y="1909572"/>
                  </a:lnTo>
                  <a:lnTo>
                    <a:pt x="2345436" y="1909572"/>
                  </a:lnTo>
                  <a:lnTo>
                    <a:pt x="2353056" y="1894332"/>
                  </a:lnTo>
                  <a:close/>
                </a:path>
                <a:path w="9197340" h="1910079">
                  <a:moveTo>
                    <a:pt x="2377440" y="618744"/>
                  </a:moveTo>
                  <a:lnTo>
                    <a:pt x="2068068" y="0"/>
                  </a:lnTo>
                  <a:lnTo>
                    <a:pt x="1235964" y="0"/>
                  </a:lnTo>
                  <a:lnTo>
                    <a:pt x="926592" y="618744"/>
                  </a:lnTo>
                  <a:lnTo>
                    <a:pt x="1235964" y="1237488"/>
                  </a:lnTo>
                  <a:lnTo>
                    <a:pt x="2068068" y="1237488"/>
                  </a:lnTo>
                  <a:lnTo>
                    <a:pt x="2377440" y="618744"/>
                  </a:lnTo>
                  <a:close/>
                </a:path>
                <a:path w="9197340" h="1910079">
                  <a:moveTo>
                    <a:pt x="3538728" y="1296162"/>
                  </a:moveTo>
                  <a:lnTo>
                    <a:pt x="3232023" y="682752"/>
                  </a:lnTo>
                  <a:lnTo>
                    <a:pt x="2397633" y="682752"/>
                  </a:lnTo>
                  <a:lnTo>
                    <a:pt x="2090928" y="1296162"/>
                  </a:lnTo>
                  <a:lnTo>
                    <a:pt x="2397633" y="1909572"/>
                  </a:lnTo>
                  <a:lnTo>
                    <a:pt x="3232023" y="1909572"/>
                  </a:lnTo>
                  <a:lnTo>
                    <a:pt x="3538728" y="1296162"/>
                  </a:lnTo>
                  <a:close/>
                </a:path>
                <a:path w="9197340" h="1910079">
                  <a:moveTo>
                    <a:pt x="4750308" y="1908822"/>
                  </a:moveTo>
                  <a:lnTo>
                    <a:pt x="4451985" y="1312164"/>
                  </a:lnTo>
                  <a:lnTo>
                    <a:pt x="3585591" y="1312164"/>
                  </a:lnTo>
                  <a:lnTo>
                    <a:pt x="3287255" y="1908822"/>
                  </a:lnTo>
                  <a:lnTo>
                    <a:pt x="3287636" y="1909572"/>
                  </a:lnTo>
                  <a:lnTo>
                    <a:pt x="4749927" y="1909572"/>
                  </a:lnTo>
                  <a:lnTo>
                    <a:pt x="4750308" y="1908822"/>
                  </a:lnTo>
                  <a:close/>
                </a:path>
                <a:path w="9197340" h="1910079">
                  <a:moveTo>
                    <a:pt x="4768596" y="644652"/>
                  </a:moveTo>
                  <a:lnTo>
                    <a:pt x="4455414" y="18288"/>
                  </a:lnTo>
                  <a:lnTo>
                    <a:pt x="3574542" y="18288"/>
                  </a:lnTo>
                  <a:lnTo>
                    <a:pt x="3261360" y="644652"/>
                  </a:lnTo>
                  <a:lnTo>
                    <a:pt x="3574542" y="1271016"/>
                  </a:lnTo>
                  <a:lnTo>
                    <a:pt x="4455414" y="1271016"/>
                  </a:lnTo>
                  <a:lnTo>
                    <a:pt x="4768596" y="644652"/>
                  </a:lnTo>
                  <a:close/>
                </a:path>
                <a:path w="9197340" h="1910079">
                  <a:moveTo>
                    <a:pt x="5890260" y="1290828"/>
                  </a:moveTo>
                  <a:lnTo>
                    <a:pt x="5574792" y="659892"/>
                  </a:lnTo>
                  <a:lnTo>
                    <a:pt x="4806696" y="659892"/>
                  </a:lnTo>
                  <a:lnTo>
                    <a:pt x="4491228" y="1290828"/>
                  </a:lnTo>
                  <a:lnTo>
                    <a:pt x="4800587" y="1909572"/>
                  </a:lnTo>
                  <a:lnTo>
                    <a:pt x="5580888" y="1909572"/>
                  </a:lnTo>
                  <a:lnTo>
                    <a:pt x="5890260" y="1290828"/>
                  </a:lnTo>
                  <a:close/>
                </a:path>
                <a:path w="9197340" h="1910079">
                  <a:moveTo>
                    <a:pt x="7007352" y="1898904"/>
                  </a:moveTo>
                  <a:lnTo>
                    <a:pt x="6720078" y="1324356"/>
                  </a:lnTo>
                  <a:lnTo>
                    <a:pt x="5923026" y="1324356"/>
                  </a:lnTo>
                  <a:lnTo>
                    <a:pt x="5635752" y="1898904"/>
                  </a:lnTo>
                  <a:lnTo>
                    <a:pt x="5641073" y="1909572"/>
                  </a:lnTo>
                  <a:lnTo>
                    <a:pt x="7002018" y="1909572"/>
                  </a:lnTo>
                  <a:lnTo>
                    <a:pt x="7007352" y="1898904"/>
                  </a:lnTo>
                  <a:close/>
                </a:path>
                <a:path w="9197340" h="1910079">
                  <a:moveTo>
                    <a:pt x="7027164" y="649986"/>
                  </a:moveTo>
                  <a:lnTo>
                    <a:pt x="6706743" y="9144"/>
                  </a:lnTo>
                  <a:lnTo>
                    <a:pt x="5936361" y="9144"/>
                  </a:lnTo>
                  <a:lnTo>
                    <a:pt x="5615940" y="649986"/>
                  </a:lnTo>
                  <a:lnTo>
                    <a:pt x="5936361" y="1290828"/>
                  </a:lnTo>
                  <a:lnTo>
                    <a:pt x="6706743" y="1290828"/>
                  </a:lnTo>
                  <a:lnTo>
                    <a:pt x="7027164" y="649986"/>
                  </a:lnTo>
                  <a:close/>
                </a:path>
                <a:path w="9197340" h="1910079">
                  <a:moveTo>
                    <a:pt x="8139684" y="1289304"/>
                  </a:moveTo>
                  <a:lnTo>
                    <a:pt x="7830312" y="670560"/>
                  </a:lnTo>
                  <a:lnTo>
                    <a:pt x="7053072" y="670560"/>
                  </a:lnTo>
                  <a:lnTo>
                    <a:pt x="6743700" y="1289304"/>
                  </a:lnTo>
                  <a:lnTo>
                    <a:pt x="7053072" y="1908048"/>
                  </a:lnTo>
                  <a:lnTo>
                    <a:pt x="7830312" y="1908048"/>
                  </a:lnTo>
                  <a:lnTo>
                    <a:pt x="8139684" y="1289304"/>
                  </a:lnTo>
                  <a:close/>
                </a:path>
                <a:path w="9197340" h="1910079">
                  <a:moveTo>
                    <a:pt x="9197340" y="1838706"/>
                  </a:moveTo>
                  <a:lnTo>
                    <a:pt x="8927211" y="1298448"/>
                  </a:lnTo>
                  <a:lnTo>
                    <a:pt x="8182737" y="1298448"/>
                  </a:lnTo>
                  <a:lnTo>
                    <a:pt x="7912608" y="1838706"/>
                  </a:lnTo>
                  <a:lnTo>
                    <a:pt x="7948028" y="1909572"/>
                  </a:lnTo>
                  <a:lnTo>
                    <a:pt x="9161907" y="1909572"/>
                  </a:lnTo>
                  <a:lnTo>
                    <a:pt x="9197340" y="1838706"/>
                  </a:lnTo>
                  <a:close/>
                </a:path>
              </a:pathLst>
            </a:custGeom>
            <a:solidFill>
              <a:srgbClr val="FFFFFF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8161781" y="4512055"/>
            <a:ext cx="725170" cy="328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90"/>
              </a:lnSpc>
              <a:spcBef>
                <a:spcPts val="100"/>
              </a:spcBef>
            </a:pPr>
            <a:r>
              <a:rPr sz="1100" spc="-10" dirty="0">
                <a:solidFill>
                  <a:srgbClr val="EF0E74"/>
                </a:solidFill>
                <a:latin typeface="Verdana"/>
                <a:cs typeface="Verdana"/>
              </a:rPr>
              <a:t>Артём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ts val="1190"/>
              </a:lnSpc>
            </a:pPr>
            <a:r>
              <a:rPr sz="1100" spc="-10" dirty="0">
                <a:solidFill>
                  <a:srgbClr val="EF0E74"/>
                </a:solidFill>
                <a:latin typeface="Verdana"/>
                <a:cs typeface="Verdana"/>
              </a:rPr>
              <a:t>Казанцев</a:t>
            </a:r>
            <a:endParaRPr sz="1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046988"/>
              <a:ext cx="12192000" cy="5811520"/>
            </a:xfrm>
            <a:custGeom>
              <a:avLst/>
              <a:gdLst/>
              <a:ahLst/>
              <a:cxnLst/>
              <a:rect l="l" t="t" r="r" b="b"/>
              <a:pathLst>
                <a:path w="12192000" h="5811520">
                  <a:moveTo>
                    <a:pt x="0" y="5811011"/>
                  </a:moveTo>
                  <a:lnTo>
                    <a:pt x="12192000" y="5811011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811011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2192000" cy="1047115"/>
            </a:xfrm>
            <a:custGeom>
              <a:avLst/>
              <a:gdLst/>
              <a:ahLst/>
              <a:cxnLst/>
              <a:rect l="l" t="t" r="r" b="b"/>
              <a:pathLst>
                <a:path w="12192000" h="1047115">
                  <a:moveTo>
                    <a:pt x="12192000" y="0"/>
                  </a:moveTo>
                  <a:lnTo>
                    <a:pt x="0" y="0"/>
                  </a:lnTo>
                  <a:lnTo>
                    <a:pt x="0" y="1046988"/>
                  </a:lnTo>
                  <a:lnTo>
                    <a:pt x="12192000" y="104698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35175">
              <a:lnSpc>
                <a:spcPct val="100000"/>
              </a:lnSpc>
              <a:spcBef>
                <a:spcPts val="95"/>
              </a:spcBef>
            </a:pPr>
            <a:r>
              <a:rPr spc="390" dirty="0"/>
              <a:t>Специфика</a:t>
            </a:r>
            <a:r>
              <a:rPr spc="-145" dirty="0"/>
              <a:t> </a:t>
            </a:r>
            <a:r>
              <a:rPr spc="335" dirty="0"/>
              <a:t>скулшутинга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761" y="1036066"/>
            <a:ext cx="12192000" cy="5309870"/>
            <a:chOff x="761" y="1036066"/>
            <a:chExt cx="12192000" cy="530987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90771" y="1418844"/>
              <a:ext cx="729996" cy="7284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02295" y="5268468"/>
              <a:ext cx="739140" cy="7391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30167" y="5401056"/>
              <a:ext cx="946403" cy="94488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33131" y="1432560"/>
              <a:ext cx="757427" cy="75742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80004" y="3576827"/>
              <a:ext cx="675132" cy="67360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41435" y="3511295"/>
              <a:ext cx="858012" cy="85801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90771" y="2074163"/>
              <a:ext cx="4282439" cy="375056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862323" y="2048763"/>
              <a:ext cx="4339590" cy="3801745"/>
            </a:xfrm>
            <a:custGeom>
              <a:avLst/>
              <a:gdLst/>
              <a:ahLst/>
              <a:cxnLst/>
              <a:rect l="l" t="t" r="r" b="b"/>
              <a:pathLst>
                <a:path w="4339590" h="3801745">
                  <a:moveTo>
                    <a:pt x="950340" y="0"/>
                  </a:moveTo>
                  <a:lnTo>
                    <a:pt x="3388995" y="0"/>
                  </a:lnTo>
                  <a:lnTo>
                    <a:pt x="4339335" y="1900682"/>
                  </a:lnTo>
                  <a:lnTo>
                    <a:pt x="3388995" y="3801364"/>
                  </a:lnTo>
                  <a:lnTo>
                    <a:pt x="950340" y="3801364"/>
                  </a:lnTo>
                  <a:lnTo>
                    <a:pt x="0" y="1900682"/>
                  </a:lnTo>
                  <a:lnTo>
                    <a:pt x="950340" y="0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62" y="1036065"/>
              <a:ext cx="12192000" cy="50800"/>
            </a:xfrm>
            <a:custGeom>
              <a:avLst/>
              <a:gdLst/>
              <a:ahLst/>
              <a:cxnLst/>
              <a:rect l="l" t="t" r="r" b="b"/>
              <a:pathLst>
                <a:path w="12192000" h="50800">
                  <a:moveTo>
                    <a:pt x="121920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0" y="38100"/>
                  </a:lnTo>
                  <a:lnTo>
                    <a:pt x="0" y="50800"/>
                  </a:lnTo>
                  <a:lnTo>
                    <a:pt x="12192000" y="50800"/>
                  </a:lnTo>
                  <a:lnTo>
                    <a:pt x="12192000" y="38100"/>
                  </a:lnTo>
                  <a:lnTo>
                    <a:pt x="12192000" y="127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F0E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95427" y="1371727"/>
            <a:ext cx="3155950" cy="871219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731520" algn="r">
              <a:lnSpc>
                <a:spcPts val="1620"/>
              </a:lnSpc>
              <a:spcBef>
                <a:spcPts val="305"/>
              </a:spcBef>
            </a:pPr>
            <a:r>
              <a:rPr sz="1500" spc="9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5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Verdana"/>
                <a:cs typeface="Verdana"/>
              </a:rPr>
              <a:t>России</a:t>
            </a:r>
            <a:r>
              <a:rPr sz="15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все</a:t>
            </a:r>
            <a:r>
              <a:rPr sz="15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Verdana"/>
                <a:cs typeface="Verdana"/>
              </a:rPr>
              <a:t>школьные </a:t>
            </a: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стрелки</a:t>
            </a:r>
            <a:r>
              <a:rPr sz="15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изучали</a:t>
            </a:r>
            <a:r>
              <a:rPr sz="15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5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Verdana"/>
                <a:cs typeface="Verdana"/>
              </a:rPr>
              <a:t>копировали</a:t>
            </a:r>
            <a:endParaRPr sz="1500">
              <a:latin typeface="Verdana"/>
              <a:cs typeface="Verdana"/>
            </a:endParaRPr>
          </a:p>
          <a:p>
            <a:pPr marL="57785" marR="5080" indent="1195070" algn="r">
              <a:lnSpc>
                <a:spcPts val="1620"/>
              </a:lnSpc>
            </a:pP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модель</a:t>
            </a:r>
            <a:r>
              <a:rPr sz="1500" spc="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Verdana"/>
                <a:cs typeface="Verdana"/>
              </a:rPr>
              <a:t>поведения </a:t>
            </a: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американских</a:t>
            </a:r>
            <a:r>
              <a:rPr sz="1500" spc="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Verdana"/>
                <a:cs typeface="Verdana"/>
              </a:rPr>
              <a:t>колумбайнеров</a:t>
            </a:r>
            <a:endParaRPr sz="15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0388" y="3398265"/>
            <a:ext cx="2629535" cy="107696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368300" algn="r">
              <a:lnSpc>
                <a:spcPts val="1620"/>
              </a:lnSpc>
              <a:spcBef>
                <a:spcPts val="305"/>
              </a:spcBef>
            </a:pP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r>
              <a:rPr sz="15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всех</a:t>
            </a:r>
            <a:r>
              <a:rPr sz="15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Verdana"/>
                <a:cs typeface="Verdana"/>
              </a:rPr>
              <a:t>скулшутеров </a:t>
            </a: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важным</a:t>
            </a:r>
            <a:r>
              <a:rPr sz="1500" spc="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Verdana"/>
                <a:cs typeface="Verdana"/>
              </a:rPr>
              <a:t>фактором </a:t>
            </a:r>
            <a:r>
              <a:rPr sz="1500" spc="10" dirty="0">
                <a:solidFill>
                  <a:srgbClr val="FFFFFF"/>
                </a:solidFill>
                <a:latin typeface="Verdana"/>
                <a:cs typeface="Verdana"/>
              </a:rPr>
              <a:t>эмоционального</a:t>
            </a:r>
            <a:r>
              <a:rPr sz="1500" spc="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Verdana"/>
                <a:cs typeface="Verdana"/>
              </a:rPr>
              <a:t>влияния </a:t>
            </a:r>
            <a:r>
              <a:rPr sz="15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500" spc="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10" dirty="0">
                <a:solidFill>
                  <a:srgbClr val="FFFFFF"/>
                </a:solidFill>
                <a:latin typeface="Verdana"/>
                <a:cs typeface="Verdana"/>
              </a:rPr>
              <a:t>подкрепления</a:t>
            </a:r>
            <a:r>
              <a:rPr sz="1500" spc="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-20" dirty="0">
                <a:solidFill>
                  <a:srgbClr val="FFFFFF"/>
                </a:solidFill>
                <a:latin typeface="Verdana"/>
                <a:cs typeface="Verdana"/>
              </a:rPr>
              <a:t>стали </a:t>
            </a: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группы</a:t>
            </a:r>
            <a:r>
              <a:rPr sz="15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5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Verdana"/>
                <a:cs typeface="Verdana"/>
              </a:rPr>
              <a:t>соцсетях</a:t>
            </a:r>
            <a:endParaRPr sz="15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670163" y="5460593"/>
            <a:ext cx="2641600" cy="66611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ct val="90100"/>
              </a:lnSpc>
              <a:spcBef>
                <a:spcPts val="280"/>
              </a:spcBef>
            </a:pP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Стрелки</a:t>
            </a:r>
            <a:r>
              <a:rPr sz="15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были</a:t>
            </a:r>
            <a:r>
              <a:rPr sz="1500" spc="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Verdana"/>
                <a:cs typeface="Verdana"/>
              </a:rPr>
              <a:t>объектами </a:t>
            </a: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буллинга</a:t>
            </a:r>
            <a:r>
              <a:rPr sz="15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5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своих</a:t>
            </a:r>
            <a:r>
              <a:rPr sz="15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Verdana"/>
                <a:cs typeface="Verdana"/>
              </a:rPr>
              <a:t>учебных заведениях</a:t>
            </a:r>
            <a:endParaRPr sz="15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659494" y="1371727"/>
            <a:ext cx="3136900" cy="107696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>
              <a:lnSpc>
                <a:spcPts val="1620"/>
              </a:lnSpc>
              <a:spcBef>
                <a:spcPts val="305"/>
              </a:spcBef>
            </a:pPr>
            <a:r>
              <a:rPr sz="1500" spc="10" dirty="0">
                <a:solidFill>
                  <a:srgbClr val="FFFFFF"/>
                </a:solidFill>
                <a:latin typeface="Verdana"/>
                <a:cs typeface="Verdana"/>
              </a:rPr>
              <a:t>Колумбайнеры</a:t>
            </a:r>
            <a:r>
              <a:rPr sz="1500" spc="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Verdana"/>
                <a:cs typeface="Verdana"/>
              </a:rPr>
              <a:t>обычно </a:t>
            </a: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отличаются</a:t>
            </a:r>
            <a:r>
              <a:rPr sz="1500" spc="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агрессивным</a:t>
            </a:r>
            <a:r>
              <a:rPr sz="1500" spc="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15" dirty="0">
                <a:solidFill>
                  <a:srgbClr val="FFFFFF"/>
                </a:solidFill>
                <a:latin typeface="Verdana"/>
                <a:cs typeface="Verdana"/>
              </a:rPr>
              <a:t>и </a:t>
            </a: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аутоагрессивным</a:t>
            </a:r>
            <a:r>
              <a:rPr sz="1500" spc="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Verdana"/>
                <a:cs typeface="Verdana"/>
              </a:rPr>
              <a:t>поведением, </a:t>
            </a:r>
            <a:r>
              <a:rPr sz="1500" spc="45" dirty="0">
                <a:solidFill>
                  <a:srgbClr val="FFFFFF"/>
                </a:solidFill>
                <a:latin typeface="Verdana"/>
                <a:cs typeface="Verdana"/>
              </a:rPr>
              <a:t>сформированным</a:t>
            </a:r>
            <a:r>
              <a:rPr sz="15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Verdana"/>
                <a:cs typeface="Verdana"/>
              </a:rPr>
              <a:t>задолго</a:t>
            </a:r>
            <a:endParaRPr sz="1500">
              <a:latin typeface="Verdana"/>
              <a:cs typeface="Verdana"/>
            </a:endParaRPr>
          </a:p>
          <a:p>
            <a:pPr marL="12700">
              <a:lnSpc>
                <a:spcPts val="1595"/>
              </a:lnSpc>
            </a:pP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до</a:t>
            </a:r>
            <a:r>
              <a:rPr sz="15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Verdana"/>
                <a:cs typeface="Verdana"/>
              </a:rPr>
              <a:t>скулшутинга</a:t>
            </a:r>
            <a:endParaRPr sz="15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56387" y="6602069"/>
            <a:ext cx="82581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FF"/>
                </a:solidFill>
                <a:latin typeface="Verdana"/>
                <a:cs typeface="Verdana"/>
              </a:rPr>
              <a:t>Дозорцева</a:t>
            </a:r>
            <a:r>
              <a:rPr sz="1000" spc="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95" dirty="0">
                <a:solidFill>
                  <a:srgbClr val="FFFFFF"/>
                </a:solidFill>
                <a:latin typeface="Verdana"/>
                <a:cs typeface="Verdana"/>
              </a:rPr>
              <a:t>Е.Г.,</a:t>
            </a:r>
            <a:r>
              <a:rPr sz="10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FFFFFF"/>
                </a:solidFill>
                <a:latin typeface="Verdana"/>
                <a:cs typeface="Verdana"/>
              </a:rPr>
              <a:t>Ошевский</a:t>
            </a:r>
            <a:r>
              <a:rPr sz="10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90" dirty="0">
                <a:solidFill>
                  <a:srgbClr val="FFFFFF"/>
                </a:solidFill>
                <a:latin typeface="Verdana"/>
                <a:cs typeface="Verdana"/>
              </a:rPr>
              <a:t>Д.С.,</a:t>
            </a:r>
            <a:r>
              <a:rPr sz="10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FFFFFF"/>
                </a:solidFill>
                <a:latin typeface="Verdana"/>
                <a:cs typeface="Verdana"/>
              </a:rPr>
              <a:t>Сыроквашина</a:t>
            </a:r>
            <a:r>
              <a:rPr sz="1000" spc="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65" dirty="0">
                <a:solidFill>
                  <a:srgbClr val="FFFFFF"/>
                </a:solidFill>
                <a:latin typeface="Verdana"/>
                <a:cs typeface="Verdana"/>
              </a:rPr>
              <a:t>К.В.</a:t>
            </a:r>
            <a:r>
              <a:rPr sz="10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70" dirty="0">
                <a:solidFill>
                  <a:srgbClr val="FFFFFF"/>
                </a:solidFill>
                <a:latin typeface="Verdana"/>
                <a:cs typeface="Verdana"/>
              </a:rPr>
              <a:t>(2020)</a:t>
            </a:r>
            <a:r>
              <a:rPr sz="10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45" dirty="0">
                <a:solidFill>
                  <a:srgbClr val="FFFFFF"/>
                </a:solidFill>
                <a:latin typeface="Verdana"/>
                <a:cs typeface="Verdana"/>
              </a:rPr>
              <a:t>(на</a:t>
            </a:r>
            <a:r>
              <a:rPr sz="10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FFFFFF"/>
                </a:solidFill>
                <a:latin typeface="Verdana"/>
                <a:cs typeface="Verdana"/>
              </a:rPr>
              <a:t>основе</a:t>
            </a:r>
            <a:r>
              <a:rPr sz="10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FFFFFF"/>
                </a:solidFill>
                <a:latin typeface="Verdana"/>
                <a:cs typeface="Verdana"/>
              </a:rPr>
              <a:t>анализа</a:t>
            </a:r>
            <a:r>
              <a:rPr sz="1000" spc="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FFFFFF"/>
                </a:solidFill>
                <a:latin typeface="Verdana"/>
                <a:cs typeface="Verdana"/>
              </a:rPr>
              <a:t>материалов</a:t>
            </a:r>
            <a:r>
              <a:rPr sz="1000" spc="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Verdana"/>
                <a:cs typeface="Verdana"/>
              </a:rPr>
              <a:t>уголовных</a:t>
            </a:r>
            <a:r>
              <a:rPr sz="1000" spc="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FFFFFF"/>
                </a:solidFill>
                <a:latin typeface="Verdana"/>
                <a:cs typeface="Verdana"/>
              </a:rPr>
              <a:t>дел</a:t>
            </a:r>
            <a:r>
              <a:rPr sz="10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0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FFFFFF"/>
                </a:solidFill>
                <a:latin typeface="Verdana"/>
                <a:cs typeface="Verdana"/>
              </a:rPr>
              <a:t>процессе</a:t>
            </a:r>
            <a:r>
              <a:rPr sz="10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Verdana"/>
                <a:cs typeface="Verdana"/>
              </a:rPr>
              <a:t>КСППЭ)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80187" y="5118303"/>
            <a:ext cx="3147060" cy="1283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985" algn="r">
              <a:lnSpc>
                <a:spcPts val="1710"/>
              </a:lnSpc>
              <a:spcBef>
                <a:spcPts val="100"/>
              </a:spcBef>
            </a:pPr>
            <a:r>
              <a:rPr sz="1500" spc="50" dirty="0">
                <a:solidFill>
                  <a:srgbClr val="FFFFFF"/>
                </a:solidFill>
                <a:latin typeface="Verdana"/>
                <a:cs typeface="Verdana"/>
              </a:rPr>
              <a:t>Все</a:t>
            </a:r>
            <a:r>
              <a:rPr sz="15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стрелки</a:t>
            </a:r>
            <a:r>
              <a:rPr sz="15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вели</a:t>
            </a:r>
            <a:r>
              <a:rPr sz="15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Verdana"/>
                <a:cs typeface="Verdana"/>
              </a:rPr>
              <a:t>собственные</a:t>
            </a:r>
            <a:endParaRPr sz="1500">
              <a:latin typeface="Verdana"/>
              <a:cs typeface="Verdana"/>
            </a:endParaRPr>
          </a:p>
          <a:p>
            <a:pPr marL="12700" marR="5080" indent="1052830" algn="r">
              <a:lnSpc>
                <a:spcPts val="1620"/>
              </a:lnSpc>
              <a:spcBef>
                <a:spcPts val="114"/>
              </a:spcBef>
            </a:pPr>
            <a:r>
              <a:rPr sz="1500" spc="-25" dirty="0">
                <a:solidFill>
                  <a:srgbClr val="FFFFFF"/>
                </a:solidFill>
                <a:latin typeface="Verdana"/>
                <a:cs typeface="Verdana"/>
              </a:rPr>
              <a:t>аккаунты</a:t>
            </a:r>
            <a:r>
              <a:rPr sz="15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5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Verdana"/>
                <a:cs typeface="Verdana"/>
              </a:rPr>
              <a:t>соцсетях, </a:t>
            </a:r>
            <a:r>
              <a:rPr sz="1500" spc="10" dirty="0">
                <a:solidFill>
                  <a:srgbClr val="FFFFFF"/>
                </a:solidFill>
                <a:latin typeface="Verdana"/>
                <a:cs typeface="Verdana"/>
              </a:rPr>
              <a:t>демонстрируя</a:t>
            </a:r>
            <a:r>
              <a:rPr sz="1500" spc="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Verdana"/>
                <a:cs typeface="Verdana"/>
              </a:rPr>
              <a:t>специфическую </a:t>
            </a: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интернет-активность</a:t>
            </a:r>
            <a:r>
              <a:rPr sz="15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5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Verdana"/>
                <a:cs typeface="Verdana"/>
              </a:rPr>
              <a:t>другие </a:t>
            </a: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признаки</a:t>
            </a:r>
            <a:r>
              <a:rPr sz="1500" spc="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Verdana"/>
                <a:cs typeface="Verdana"/>
              </a:rPr>
              <a:t>намерения </a:t>
            </a:r>
            <a:r>
              <a:rPr sz="1500" dirty="0">
                <a:solidFill>
                  <a:srgbClr val="FFFFFF"/>
                </a:solidFill>
                <a:latin typeface="Verdana"/>
                <a:cs typeface="Verdana"/>
              </a:rPr>
              <a:t>совершить</a:t>
            </a:r>
            <a:r>
              <a:rPr sz="1500" spc="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Verdana"/>
                <a:cs typeface="Verdana"/>
              </a:rPr>
              <a:t>теракт</a:t>
            </a:r>
            <a:endParaRPr sz="1500">
              <a:latin typeface="Verdana"/>
              <a:cs typeface="Verdan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449816" y="3677539"/>
            <a:ext cx="1659255" cy="66548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1620"/>
              </a:lnSpc>
              <a:spcBef>
                <a:spcPts val="300"/>
              </a:spcBef>
            </a:pPr>
            <a:r>
              <a:rPr sz="1500" spc="50" dirty="0">
                <a:solidFill>
                  <a:srgbClr val="FFFFFF"/>
                </a:solidFill>
                <a:latin typeface="Verdana"/>
                <a:cs typeface="Verdana"/>
              </a:rPr>
              <a:t>Все</a:t>
            </a:r>
            <a:r>
              <a:rPr sz="15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Verdana"/>
                <a:cs typeface="Verdana"/>
              </a:rPr>
              <a:t>скулшутеры </a:t>
            </a:r>
            <a:r>
              <a:rPr sz="1500" spc="65" dirty="0">
                <a:solidFill>
                  <a:srgbClr val="FFFFFF"/>
                </a:solidFill>
                <a:latin typeface="Verdana"/>
                <a:cs typeface="Verdana"/>
              </a:rPr>
              <a:t>имели</a:t>
            </a:r>
            <a:r>
              <a:rPr sz="15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Verdana"/>
                <a:cs typeface="Verdana"/>
              </a:rPr>
              <a:t>статус отверженных</a:t>
            </a:r>
            <a:endParaRPr sz="1500">
              <a:latin typeface="Verdana"/>
              <a:cs typeface="Verdan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616308" y="6430162"/>
            <a:ext cx="1943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4" dirty="0">
                <a:solidFill>
                  <a:srgbClr val="FFFFFF"/>
                </a:solidFill>
                <a:latin typeface="Verdana"/>
                <a:cs typeface="Verdana"/>
              </a:rPr>
              <a:t>17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226819"/>
              <a:ext cx="12192000" cy="5631180"/>
            </a:xfrm>
            <a:custGeom>
              <a:avLst/>
              <a:gdLst/>
              <a:ahLst/>
              <a:cxnLst/>
              <a:rect l="l" t="t" r="r" b="b"/>
              <a:pathLst>
                <a:path w="12192000" h="5631180">
                  <a:moveTo>
                    <a:pt x="0" y="5631179"/>
                  </a:moveTo>
                  <a:lnTo>
                    <a:pt x="12192000" y="5631179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631179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2192000" cy="1226820"/>
            </a:xfrm>
            <a:custGeom>
              <a:avLst/>
              <a:gdLst/>
              <a:ahLst/>
              <a:cxnLst/>
              <a:rect l="l" t="t" r="r" b="b"/>
              <a:pathLst>
                <a:path w="12192000" h="1226820">
                  <a:moveTo>
                    <a:pt x="12192000" y="0"/>
                  </a:moveTo>
                  <a:lnTo>
                    <a:pt x="0" y="0"/>
                  </a:lnTo>
                  <a:lnTo>
                    <a:pt x="0" y="1226820"/>
                  </a:lnTo>
                  <a:lnTo>
                    <a:pt x="12192000" y="122682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51510" y="3159485"/>
            <a:ext cx="2330450" cy="33178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95"/>
              </a:spcBef>
            </a:pP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#columbineedits #naturalselection #Колумбайнеры #cкулшутинг #тупаколумбайнер #Колумбайн #ЭрикХаррис #ДиланКлиболд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09016" y="0"/>
            <a:ext cx="11360150" cy="6858000"/>
            <a:chOff x="509016" y="0"/>
            <a:chExt cx="11360150" cy="68580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76087" y="2327146"/>
              <a:ext cx="2412491" cy="45308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0708" y="2327148"/>
              <a:ext cx="3918204" cy="381152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9016" y="2500883"/>
              <a:ext cx="679704" cy="68122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86455" y="2327148"/>
              <a:ext cx="1635251" cy="429768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977639" y="3182111"/>
              <a:ext cx="402590" cy="137160"/>
            </a:xfrm>
            <a:custGeom>
              <a:avLst/>
              <a:gdLst/>
              <a:ahLst/>
              <a:cxnLst/>
              <a:rect l="l" t="t" r="r" b="b"/>
              <a:pathLst>
                <a:path w="402589" h="137160">
                  <a:moveTo>
                    <a:pt x="402336" y="0"/>
                  </a:moveTo>
                  <a:lnTo>
                    <a:pt x="0" y="0"/>
                  </a:lnTo>
                  <a:lnTo>
                    <a:pt x="0" y="137160"/>
                  </a:lnTo>
                  <a:lnTo>
                    <a:pt x="402336" y="137160"/>
                  </a:lnTo>
                  <a:lnTo>
                    <a:pt x="4023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888738" y="0"/>
              <a:ext cx="50800" cy="6858000"/>
            </a:xfrm>
            <a:custGeom>
              <a:avLst/>
              <a:gdLst/>
              <a:ahLst/>
              <a:cxnLst/>
              <a:rect l="l" t="t" r="r" b="b"/>
              <a:pathLst>
                <a:path w="50800" h="6858000">
                  <a:moveTo>
                    <a:pt x="50800" y="0"/>
                  </a:moveTo>
                  <a:lnTo>
                    <a:pt x="381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38100" y="6858000"/>
                  </a:lnTo>
                  <a:lnTo>
                    <a:pt x="50800" y="6858000"/>
                  </a:lnTo>
                  <a:lnTo>
                    <a:pt x="50800" y="0"/>
                  </a:lnTo>
                  <a:close/>
                </a:path>
              </a:pathLst>
            </a:custGeom>
            <a:solidFill>
              <a:srgbClr val="EF0E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998079" y="6252159"/>
            <a:ext cx="3613150" cy="410209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>
              <a:lnSpc>
                <a:spcPts val="1340"/>
              </a:lnSpc>
              <a:spcBef>
                <a:spcPts val="430"/>
              </a:spcBef>
            </a:pP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*Суммарно</a:t>
            </a:r>
            <a:r>
              <a:rPr sz="14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55" dirty="0">
                <a:solidFill>
                  <a:srgbClr val="FFFFFF"/>
                </a:solidFill>
                <a:latin typeface="Verdana"/>
                <a:cs typeface="Verdana"/>
              </a:rPr>
              <a:t>у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видео</a:t>
            </a:r>
            <a:r>
              <a:rPr sz="14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было</a:t>
            </a:r>
            <a:r>
              <a:rPr sz="14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около</a:t>
            </a:r>
            <a:r>
              <a:rPr sz="14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Verdana"/>
                <a:cs typeface="Verdana"/>
              </a:rPr>
              <a:t>12</a:t>
            </a:r>
            <a:r>
              <a:rPr sz="14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млн.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просмотров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63281" y="1479295"/>
            <a:ext cx="3205480" cy="62357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5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После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казанской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трагедии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признания</a:t>
            </a:r>
            <a:r>
              <a:rPr sz="14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любви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Ильназу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Галявиеву</a:t>
            </a:r>
            <a:r>
              <a:rPr sz="14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вышли</a:t>
            </a:r>
            <a:r>
              <a:rPr sz="14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тренды</a:t>
            </a:r>
            <a:r>
              <a:rPr sz="14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TikTok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1510" y="424053"/>
            <a:ext cx="32099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180" dirty="0">
                <a:latin typeface="Tahoma"/>
                <a:cs typeface="Tahoma"/>
              </a:rPr>
              <a:t>Хэштеги-</a:t>
            </a:r>
            <a:r>
              <a:rPr sz="2200" spc="210" dirty="0">
                <a:latin typeface="Tahoma"/>
                <a:cs typeface="Tahoma"/>
              </a:rPr>
              <a:t>индикаторы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5355082" y="288112"/>
            <a:ext cx="6195695" cy="629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375"/>
              </a:lnSpc>
              <a:spcBef>
                <a:spcPts val="95"/>
              </a:spcBef>
            </a:pPr>
            <a:r>
              <a:rPr sz="2200" spc="215" dirty="0"/>
              <a:t>Школьные</a:t>
            </a:r>
            <a:r>
              <a:rPr sz="2200" spc="-30" dirty="0"/>
              <a:t> </a:t>
            </a:r>
            <a:r>
              <a:rPr sz="2200" spc="210" dirty="0"/>
              <a:t>стрелки</a:t>
            </a:r>
            <a:r>
              <a:rPr sz="2200" spc="-70" dirty="0"/>
              <a:t> </a:t>
            </a:r>
            <a:r>
              <a:rPr sz="2200" spc="170" dirty="0"/>
              <a:t>становятся</a:t>
            </a:r>
            <a:r>
              <a:rPr sz="2200" spc="-50" dirty="0"/>
              <a:t> </a:t>
            </a:r>
            <a:r>
              <a:rPr sz="2200" spc="240" dirty="0"/>
              <a:t>кумирами</a:t>
            </a:r>
            <a:endParaRPr sz="2200"/>
          </a:p>
          <a:p>
            <a:pPr marL="12700">
              <a:lnSpc>
                <a:spcPts val="2375"/>
              </a:lnSpc>
            </a:pPr>
            <a:r>
              <a:rPr sz="2200" spc="180" dirty="0"/>
              <a:t>участников</a:t>
            </a:r>
            <a:r>
              <a:rPr sz="2200" spc="-45" dirty="0"/>
              <a:t> </a:t>
            </a:r>
            <a:r>
              <a:rPr sz="2200" spc="200" dirty="0"/>
              <a:t>колумбайн-сообществ</a:t>
            </a:r>
            <a:endParaRPr sz="2200"/>
          </a:p>
        </p:txBody>
      </p:sp>
      <p:sp>
        <p:nvSpPr>
          <p:cNvPr id="17" name="object 17"/>
          <p:cNvSpPr txBox="1"/>
          <p:nvPr/>
        </p:nvSpPr>
        <p:spPr>
          <a:xfrm>
            <a:off x="5234432" y="1481455"/>
            <a:ext cx="2266315" cy="62420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ct val="90100"/>
              </a:lnSpc>
              <a:spcBef>
                <a:spcPts val="270"/>
              </a:spcBef>
            </a:pPr>
            <a:r>
              <a:rPr sz="1400" spc="8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сети</a:t>
            </a:r>
            <a:r>
              <a:rPr sz="14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есть</a:t>
            </a:r>
            <a:r>
              <a:rPr sz="14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посмертные </a:t>
            </a:r>
            <a:r>
              <a:rPr sz="1400" spc="-45" dirty="0">
                <a:solidFill>
                  <a:srgbClr val="FFFFFF"/>
                </a:solidFill>
                <a:latin typeface="Verdana"/>
                <a:cs typeface="Verdana"/>
              </a:rPr>
              <a:t>фан-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клубы</a:t>
            </a:r>
            <a:r>
              <a:rPr sz="14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Влада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Рослякова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607165" y="6549034"/>
            <a:ext cx="2032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70" dirty="0">
                <a:solidFill>
                  <a:srgbClr val="FFFFFF"/>
                </a:solidFill>
                <a:latin typeface="Verdana"/>
                <a:cs typeface="Verdana"/>
              </a:rPr>
              <a:t>18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0316" y="351231"/>
            <a:ext cx="796607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530" dirty="0">
                <a:solidFill>
                  <a:srgbClr val="FFFFFF"/>
                </a:solidFill>
              </a:rPr>
              <a:t>Тревожные</a:t>
            </a:r>
            <a:r>
              <a:rPr sz="5400" spc="-195" dirty="0">
                <a:solidFill>
                  <a:srgbClr val="FFFFFF"/>
                </a:solidFill>
              </a:rPr>
              <a:t> </a:t>
            </a:r>
            <a:r>
              <a:rPr sz="5400" spc="565" dirty="0">
                <a:solidFill>
                  <a:srgbClr val="FFFFFF"/>
                </a:solidFill>
              </a:rPr>
              <a:t>признаки</a:t>
            </a:r>
            <a:endParaRPr sz="5400"/>
          </a:p>
        </p:txBody>
      </p:sp>
      <p:sp>
        <p:nvSpPr>
          <p:cNvPr id="3" name="object 3"/>
          <p:cNvSpPr txBox="1"/>
          <p:nvPr/>
        </p:nvSpPr>
        <p:spPr>
          <a:xfrm>
            <a:off x="5497829" y="3323590"/>
            <a:ext cx="2212340" cy="92773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интерес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школьной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стрельбе</a:t>
            </a:r>
            <a:r>
              <a:rPr sz="1600" spc="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вообще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605"/>
              </a:lnSpc>
            </a:pP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Колумбайну*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825"/>
              </a:lnSpc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частности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57908" y="3526663"/>
            <a:ext cx="2238375" cy="488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25"/>
              </a:lnSpc>
              <a:spcBef>
                <a:spcPts val="95"/>
              </a:spcBef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смена</a:t>
            </a:r>
            <a:r>
              <a:rPr sz="1600" spc="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аватарки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825"/>
              </a:lnSpc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аккаунте</a:t>
            </a:r>
            <a:r>
              <a:rPr sz="16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соцсети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57908" y="1887473"/>
            <a:ext cx="1704339" cy="70802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 algn="just">
              <a:lnSpc>
                <a:spcPts val="1730"/>
              </a:lnSpc>
              <a:spcBef>
                <a:spcPts val="310"/>
              </a:spcBef>
            </a:pP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использование специфических хэштегов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97829" y="1750567"/>
            <a:ext cx="3114675" cy="92710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интерес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огнестрельному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оружию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без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сопутствующего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интереса</a:t>
            </a:r>
            <a:r>
              <a:rPr sz="16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6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охоте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700"/>
              </a:lnSpc>
            </a:pP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или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войне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447032" y="1766303"/>
            <a:ext cx="903605" cy="904875"/>
            <a:chOff x="4447032" y="1766303"/>
            <a:chExt cx="903605" cy="90487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47032" y="1766303"/>
              <a:ext cx="902982" cy="90450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23816" y="1949195"/>
              <a:ext cx="527303" cy="525779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4447032" y="3272015"/>
            <a:ext cx="903605" cy="906144"/>
            <a:chOff x="4447032" y="3272015"/>
            <a:chExt cx="903605" cy="906144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47032" y="3272015"/>
              <a:ext cx="902982" cy="90603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93336" y="3415284"/>
              <a:ext cx="609600" cy="609600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501395" y="3262871"/>
            <a:ext cx="903605" cy="904875"/>
            <a:chOff x="501395" y="3262871"/>
            <a:chExt cx="903605" cy="904875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1395" y="3262871"/>
              <a:ext cx="902982" cy="90450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6467" y="3448812"/>
              <a:ext cx="521207" cy="519683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501395" y="1760220"/>
            <a:ext cx="903605" cy="906144"/>
            <a:chOff x="501395" y="1760220"/>
            <a:chExt cx="903605" cy="906144"/>
          </a:xfrm>
        </p:grpSpPr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1395" y="1760220"/>
              <a:ext cx="902982" cy="90601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6467" y="1905000"/>
              <a:ext cx="551688" cy="551688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557908" y="4851908"/>
            <a:ext cx="2501265" cy="114681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повышение</a:t>
            </a:r>
            <a:r>
              <a:rPr sz="1600" spc="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градуса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насилия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странице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ребенка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соцсетях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и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нарастающая</a:t>
            </a:r>
            <a:r>
              <a:rPr sz="16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агрессия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интернет-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поведении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01395" y="4797552"/>
            <a:ext cx="903605" cy="904875"/>
            <a:chOff x="501395" y="4797552"/>
            <a:chExt cx="903605" cy="904875"/>
          </a:xfrm>
        </p:grpSpPr>
        <p:pic>
          <p:nvPicPr>
            <p:cNvPr id="21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1395" y="4797552"/>
              <a:ext cx="902982" cy="90450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9411" y="4920996"/>
              <a:ext cx="618744" cy="620268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4447032" y="4777740"/>
            <a:ext cx="903605" cy="906144"/>
            <a:chOff x="4447032" y="4777740"/>
            <a:chExt cx="903605" cy="906144"/>
          </a:xfrm>
        </p:grpSpPr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47032" y="4777740"/>
              <a:ext cx="902982" cy="90603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22292" y="4960620"/>
              <a:ext cx="554736" cy="556259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5497829" y="4963795"/>
            <a:ext cx="1687195" cy="70802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</a:pP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прекращение сопротивления буллингу</a:t>
            </a:r>
            <a:endParaRPr sz="1600">
              <a:latin typeface="Verdana"/>
              <a:cs typeface="Verdana"/>
            </a:endParaRPr>
          </a:p>
        </p:txBody>
      </p:sp>
      <p:pic>
        <p:nvPicPr>
          <p:cNvPr id="27" name="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763000" y="0"/>
            <a:ext cx="3429000" cy="6857999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350316" y="6477406"/>
            <a:ext cx="24301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*Запрещён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 на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территории</a:t>
            </a:r>
            <a:r>
              <a:rPr sz="12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90" dirty="0">
                <a:solidFill>
                  <a:srgbClr val="FFFFFF"/>
                </a:solidFill>
                <a:latin typeface="Verdana"/>
                <a:cs typeface="Verdana"/>
              </a:rPr>
              <a:t>РФ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613260" y="6430162"/>
            <a:ext cx="1981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90" dirty="0">
                <a:solidFill>
                  <a:srgbClr val="FFFFFF"/>
                </a:solidFill>
                <a:latin typeface="Verdana"/>
                <a:cs typeface="Verdana"/>
              </a:rPr>
              <a:t>19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8752078" y="0"/>
            <a:ext cx="50800" cy="6858000"/>
          </a:xfrm>
          <a:custGeom>
            <a:avLst/>
            <a:gdLst/>
            <a:ahLst/>
            <a:cxnLst/>
            <a:rect l="l" t="t" r="r" b="b"/>
            <a:pathLst>
              <a:path w="50800" h="6858000">
                <a:moveTo>
                  <a:pt x="50800" y="0"/>
                </a:moveTo>
                <a:lnTo>
                  <a:pt x="38100" y="0"/>
                </a:lnTo>
                <a:lnTo>
                  <a:pt x="12700" y="0"/>
                </a:lnTo>
                <a:lnTo>
                  <a:pt x="0" y="0"/>
                </a:lnTo>
                <a:lnTo>
                  <a:pt x="0" y="6858000"/>
                </a:lnTo>
                <a:lnTo>
                  <a:pt x="12700" y="6858000"/>
                </a:lnTo>
                <a:lnTo>
                  <a:pt x="38100" y="6858000"/>
                </a:lnTo>
                <a:lnTo>
                  <a:pt x="50800" y="6858000"/>
                </a:lnTo>
                <a:lnTo>
                  <a:pt x="50800" y="0"/>
                </a:lnTo>
                <a:close/>
              </a:path>
            </a:pathLst>
          </a:custGeom>
          <a:solidFill>
            <a:srgbClr val="EF0E74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447800"/>
          </a:xfrm>
          <a:custGeom>
            <a:avLst/>
            <a:gdLst/>
            <a:ahLst/>
            <a:cxnLst/>
            <a:rect l="l" t="t" r="r" b="b"/>
            <a:pathLst>
              <a:path w="12192000" h="1447800">
                <a:moveTo>
                  <a:pt x="12192000" y="0"/>
                </a:moveTo>
                <a:lnTo>
                  <a:pt x="0" y="0"/>
                </a:lnTo>
                <a:lnTo>
                  <a:pt x="0" y="1447800"/>
                </a:lnTo>
                <a:lnTo>
                  <a:pt x="12192000" y="14478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105"/>
              </a:lnSpc>
              <a:spcBef>
                <a:spcPts val="100"/>
              </a:spcBef>
            </a:pPr>
            <a:r>
              <a:rPr sz="3600" spc="525" dirty="0"/>
              <a:t>Мы</a:t>
            </a:r>
            <a:r>
              <a:rPr sz="3600" spc="-170" dirty="0"/>
              <a:t> </a:t>
            </a:r>
            <a:r>
              <a:rPr sz="3600" spc="390" dirty="0"/>
              <a:t>не</a:t>
            </a:r>
            <a:r>
              <a:rPr sz="3600" spc="-150" dirty="0"/>
              <a:t> </a:t>
            </a:r>
            <a:r>
              <a:rPr sz="3600" spc="355" dirty="0"/>
              <a:t>распознаём</a:t>
            </a:r>
            <a:r>
              <a:rPr sz="3600" spc="-120" dirty="0"/>
              <a:t> </a:t>
            </a:r>
            <a:r>
              <a:rPr sz="3600" spc="215" dirty="0"/>
              <a:t>угроз,</a:t>
            </a:r>
            <a:endParaRPr sz="3600"/>
          </a:p>
          <a:p>
            <a:pPr marL="12700">
              <a:lnSpc>
                <a:spcPts val="4105"/>
              </a:lnSpc>
            </a:pPr>
            <a:r>
              <a:rPr sz="3600" spc="335" dirty="0"/>
              <a:t>потому</a:t>
            </a:r>
            <a:r>
              <a:rPr sz="3600" spc="-145" dirty="0"/>
              <a:t> </a:t>
            </a:r>
            <a:r>
              <a:rPr sz="3600" spc="220" dirty="0"/>
              <a:t>что</a:t>
            </a:r>
            <a:r>
              <a:rPr sz="3600" spc="-150" dirty="0"/>
              <a:t> </a:t>
            </a:r>
            <a:r>
              <a:rPr sz="3600" spc="375" dirty="0"/>
              <a:t>не</a:t>
            </a:r>
            <a:r>
              <a:rPr sz="3600" spc="-155" dirty="0"/>
              <a:t> </a:t>
            </a:r>
            <a:r>
              <a:rPr sz="3600" spc="395" dirty="0"/>
              <a:t>обращаем</a:t>
            </a:r>
            <a:r>
              <a:rPr sz="3600" spc="-135" dirty="0"/>
              <a:t> </a:t>
            </a:r>
            <a:r>
              <a:rPr sz="3600" spc="310" dirty="0"/>
              <a:t>на</a:t>
            </a:r>
            <a:r>
              <a:rPr sz="3600" spc="-155" dirty="0"/>
              <a:t> </a:t>
            </a:r>
            <a:r>
              <a:rPr sz="3600" spc="340" dirty="0"/>
              <a:t>них</a:t>
            </a:r>
            <a:r>
              <a:rPr sz="3600" spc="-155" dirty="0"/>
              <a:t> </a:t>
            </a:r>
            <a:r>
              <a:rPr sz="3600" spc="390" dirty="0"/>
              <a:t>внимания</a:t>
            </a:r>
            <a:endParaRPr sz="3600"/>
          </a:p>
        </p:txBody>
      </p:sp>
      <p:grpSp>
        <p:nvGrpSpPr>
          <p:cNvPr id="4" name="object 4"/>
          <p:cNvGrpSpPr/>
          <p:nvPr/>
        </p:nvGrpSpPr>
        <p:grpSpPr>
          <a:xfrm>
            <a:off x="7825740" y="3436621"/>
            <a:ext cx="4364355" cy="3419475"/>
            <a:chOff x="7825740" y="3436621"/>
            <a:chExt cx="4364355" cy="341947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25740" y="3436621"/>
              <a:ext cx="4363974" cy="341909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74024" y="4072127"/>
              <a:ext cx="928116" cy="92811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1684889" y="6440830"/>
            <a:ext cx="12636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25600" y="5019243"/>
            <a:ext cx="5928360" cy="519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939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Отреагируете</a:t>
            </a:r>
            <a:r>
              <a:rPr sz="17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50" dirty="0">
                <a:solidFill>
                  <a:srgbClr val="FFFFFF"/>
                </a:solidFill>
                <a:latin typeface="Verdana"/>
                <a:cs typeface="Verdana"/>
              </a:rPr>
              <a:t>ли</a:t>
            </a:r>
            <a:r>
              <a:rPr sz="17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90" dirty="0">
                <a:solidFill>
                  <a:srgbClr val="FFFFFF"/>
                </a:solidFill>
                <a:latin typeface="Verdana"/>
                <a:cs typeface="Verdana"/>
              </a:rPr>
              <a:t>вы,</a:t>
            </a:r>
            <a:r>
              <a:rPr sz="17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50" dirty="0">
                <a:solidFill>
                  <a:srgbClr val="FFFFFF"/>
                </a:solidFill>
                <a:latin typeface="Verdana"/>
                <a:cs typeface="Verdana"/>
              </a:rPr>
              <a:t>если</a:t>
            </a:r>
            <a:r>
              <a:rPr sz="17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группа</a:t>
            </a:r>
            <a:r>
              <a:rPr sz="17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ваших</a:t>
            </a:r>
            <a:endParaRPr sz="1700">
              <a:latin typeface="Verdana"/>
              <a:cs typeface="Verdana"/>
            </a:endParaRPr>
          </a:p>
          <a:p>
            <a:pPr marL="12700">
              <a:lnSpc>
                <a:spcPts val="1939"/>
              </a:lnSpc>
            </a:pP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учеников</a:t>
            </a:r>
            <a:r>
              <a:rPr sz="17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начнёт</a:t>
            </a:r>
            <a:r>
              <a:rPr sz="17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ходить</a:t>
            </a:r>
            <a:r>
              <a:rPr sz="17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7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длинных</a:t>
            </a:r>
            <a:r>
              <a:rPr sz="17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тёмных</a:t>
            </a:r>
            <a:r>
              <a:rPr sz="17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плащах?</a:t>
            </a:r>
            <a:endParaRPr sz="17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4611" y="1850847"/>
            <a:ext cx="7809865" cy="2766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60" dirty="0">
                <a:solidFill>
                  <a:srgbClr val="FFFFFF"/>
                </a:solidFill>
                <a:latin typeface="Verdana"/>
                <a:cs typeface="Verdana"/>
              </a:rPr>
              <a:t>Попробуйте</a:t>
            </a:r>
            <a:r>
              <a:rPr sz="2400" spc="-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FFFFFF"/>
                </a:solidFill>
                <a:latin typeface="Verdana"/>
                <a:cs typeface="Verdana"/>
              </a:rPr>
              <a:t>ответить</a:t>
            </a:r>
            <a:r>
              <a:rPr sz="2400" spc="-2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200" dirty="0">
                <a:solidFill>
                  <a:srgbClr val="FFFFFF"/>
                </a:solidFill>
                <a:latin typeface="Verdana"/>
                <a:cs typeface="Verdana"/>
              </a:rPr>
              <a:t>«да»</a:t>
            </a:r>
            <a:r>
              <a:rPr sz="24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75" dirty="0">
                <a:solidFill>
                  <a:srgbClr val="FFFFFF"/>
                </a:solidFill>
                <a:latin typeface="Verdana"/>
                <a:cs typeface="Verdana"/>
              </a:rPr>
              <a:t>или</a:t>
            </a:r>
            <a:r>
              <a:rPr sz="24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150" dirty="0">
                <a:solidFill>
                  <a:srgbClr val="FFFFFF"/>
                </a:solidFill>
                <a:latin typeface="Verdana"/>
                <a:cs typeface="Verdana"/>
              </a:rPr>
              <a:t>«нет»</a:t>
            </a:r>
            <a:r>
              <a:rPr sz="24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24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Verdana"/>
                <a:cs typeface="Verdana"/>
              </a:rPr>
              <a:t>вопросы: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29"/>
              </a:spcBef>
            </a:pPr>
            <a:endParaRPr sz="2400">
              <a:latin typeface="Verdana"/>
              <a:cs typeface="Verdana"/>
            </a:endParaRPr>
          </a:p>
          <a:p>
            <a:pPr marL="910590">
              <a:lnSpc>
                <a:spcPct val="100000"/>
              </a:lnSpc>
            </a:pP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Знаете</a:t>
            </a:r>
            <a:r>
              <a:rPr sz="17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50" dirty="0">
                <a:solidFill>
                  <a:srgbClr val="FFFFFF"/>
                </a:solidFill>
                <a:latin typeface="Verdana"/>
                <a:cs typeface="Verdana"/>
              </a:rPr>
              <a:t>ли</a:t>
            </a:r>
            <a:r>
              <a:rPr sz="17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90" dirty="0">
                <a:solidFill>
                  <a:srgbClr val="FFFFFF"/>
                </a:solidFill>
                <a:latin typeface="Verdana"/>
                <a:cs typeface="Verdana"/>
              </a:rPr>
              <a:t>вы,</a:t>
            </a:r>
            <a:r>
              <a:rPr sz="17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кто</a:t>
            </a:r>
            <a:r>
              <a:rPr sz="17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такие</a:t>
            </a:r>
            <a:r>
              <a:rPr sz="17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Дилан</a:t>
            </a:r>
            <a:r>
              <a:rPr sz="17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Клиболд</a:t>
            </a:r>
            <a:r>
              <a:rPr sz="17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7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7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Эрик</a:t>
            </a:r>
            <a:r>
              <a:rPr sz="17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Харрис?</a:t>
            </a: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710"/>
              </a:spcBef>
            </a:pPr>
            <a:endParaRPr sz="1700">
              <a:latin typeface="Verdana"/>
              <a:cs typeface="Verdana"/>
            </a:endParaRPr>
          </a:p>
          <a:p>
            <a:pPr marL="927100">
              <a:lnSpc>
                <a:spcPts val="1939"/>
              </a:lnSpc>
            </a:pP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Встревожитесь</a:t>
            </a:r>
            <a:r>
              <a:rPr sz="17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50" dirty="0">
                <a:solidFill>
                  <a:srgbClr val="FFFFFF"/>
                </a:solidFill>
                <a:latin typeface="Verdana"/>
                <a:cs typeface="Verdana"/>
              </a:rPr>
              <a:t>ли</a:t>
            </a:r>
            <a:r>
              <a:rPr sz="17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90" dirty="0">
                <a:solidFill>
                  <a:srgbClr val="FFFFFF"/>
                </a:solidFill>
                <a:latin typeface="Verdana"/>
                <a:cs typeface="Verdana"/>
              </a:rPr>
              <a:t>вы,</a:t>
            </a:r>
            <a:r>
              <a:rPr sz="17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если</a:t>
            </a:r>
            <a:r>
              <a:rPr sz="17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45" dirty="0">
                <a:solidFill>
                  <a:srgbClr val="FFFFFF"/>
                </a:solidFill>
                <a:latin typeface="Verdana"/>
                <a:cs typeface="Verdana"/>
              </a:rPr>
              <a:t>ребёнок</a:t>
            </a:r>
            <a:r>
              <a:rPr sz="17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50" dirty="0">
                <a:solidFill>
                  <a:srgbClr val="FFFFFF"/>
                </a:solidFill>
                <a:latin typeface="Verdana"/>
                <a:cs typeface="Verdana"/>
              </a:rPr>
              <a:t>придёт</a:t>
            </a:r>
            <a:r>
              <a:rPr sz="17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7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школу</a:t>
            </a:r>
            <a:endParaRPr sz="1700">
              <a:latin typeface="Verdana"/>
              <a:cs typeface="Verdana"/>
            </a:endParaRPr>
          </a:p>
          <a:p>
            <a:pPr marL="927100">
              <a:lnSpc>
                <a:spcPts val="1939"/>
              </a:lnSpc>
            </a:pP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7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белой</a:t>
            </a:r>
            <a:r>
              <a:rPr sz="17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футболке</a:t>
            </a:r>
            <a:r>
              <a:rPr sz="17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7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надписью</a:t>
            </a:r>
            <a:r>
              <a:rPr sz="17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Verdana"/>
                <a:cs typeface="Verdana"/>
              </a:rPr>
              <a:t>«Natural</a:t>
            </a:r>
            <a:r>
              <a:rPr sz="17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selection»?</a:t>
            </a: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755"/>
              </a:spcBef>
            </a:pPr>
            <a:endParaRPr sz="1700">
              <a:latin typeface="Verdana"/>
              <a:cs typeface="Verdana"/>
            </a:endParaRPr>
          </a:p>
          <a:p>
            <a:pPr marL="927100">
              <a:lnSpc>
                <a:spcPct val="100000"/>
              </a:lnSpc>
            </a:pP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Известно</a:t>
            </a:r>
            <a:r>
              <a:rPr sz="17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50" dirty="0">
                <a:solidFill>
                  <a:srgbClr val="FFFFFF"/>
                </a:solidFill>
                <a:latin typeface="Verdana"/>
                <a:cs typeface="Verdana"/>
              </a:rPr>
              <a:t>ли</a:t>
            </a:r>
            <a:r>
              <a:rPr sz="17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Verdana"/>
                <a:cs typeface="Verdana"/>
              </a:rPr>
              <a:t>вам,</a:t>
            </a:r>
            <a:r>
              <a:rPr sz="17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60" dirty="0">
                <a:solidFill>
                  <a:srgbClr val="FFFFFF"/>
                </a:solidFill>
                <a:latin typeface="Verdana"/>
                <a:cs typeface="Verdana"/>
              </a:rPr>
              <a:t>чем</a:t>
            </a:r>
            <a:r>
              <a:rPr sz="17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примечательна</a:t>
            </a:r>
            <a:r>
              <a:rPr sz="17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30" dirty="0">
                <a:solidFill>
                  <a:srgbClr val="FFFFFF"/>
                </a:solidFill>
                <a:latin typeface="Verdana"/>
                <a:cs typeface="Verdana"/>
              </a:rPr>
              <a:t>дата</a:t>
            </a:r>
            <a:r>
              <a:rPr sz="1700" spc="-40" dirty="0">
                <a:solidFill>
                  <a:srgbClr val="FFFFFF"/>
                </a:solidFill>
                <a:latin typeface="Verdana"/>
                <a:cs typeface="Verdana"/>
              </a:rPr>
              <a:t> 20</a:t>
            </a:r>
            <a:r>
              <a:rPr sz="17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апреля?</a:t>
            </a:r>
            <a:endParaRPr sz="1700">
              <a:latin typeface="Verdana"/>
              <a:cs typeface="Verdan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5819" y="5844540"/>
            <a:ext cx="555498" cy="557034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845819" y="2532875"/>
            <a:ext cx="555625" cy="557530"/>
            <a:chOff x="845819" y="2532875"/>
            <a:chExt cx="555625" cy="55753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5819" y="2532875"/>
              <a:ext cx="555498" cy="55703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6215" y="2639567"/>
              <a:ext cx="321564" cy="323088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845819" y="3360407"/>
            <a:ext cx="555625" cy="558800"/>
            <a:chOff x="845819" y="3360407"/>
            <a:chExt cx="555625" cy="558800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5819" y="3360407"/>
              <a:ext cx="555498" cy="55855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8595" y="3464051"/>
              <a:ext cx="329184" cy="329184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845819" y="4187939"/>
            <a:ext cx="555625" cy="558800"/>
            <a:chOff x="845819" y="4187939"/>
            <a:chExt cx="555625" cy="558800"/>
          </a:xfrm>
        </p:grpSpPr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5819" y="4187939"/>
              <a:ext cx="555498" cy="55855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6215" y="4311396"/>
              <a:ext cx="313944" cy="313944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845819" y="5016995"/>
            <a:ext cx="555625" cy="557530"/>
            <a:chOff x="845819" y="5016995"/>
            <a:chExt cx="555625" cy="557530"/>
          </a:xfrm>
        </p:grpSpPr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5819" y="5016995"/>
              <a:ext cx="555498" cy="55703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29639" y="5093208"/>
              <a:ext cx="393191" cy="391668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724611" y="5871768"/>
            <a:ext cx="6716395" cy="8997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27100">
              <a:lnSpc>
                <a:spcPts val="1939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Обратите</a:t>
            </a:r>
            <a:r>
              <a:rPr sz="17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50" dirty="0">
                <a:solidFill>
                  <a:srgbClr val="FFFFFF"/>
                </a:solidFill>
                <a:latin typeface="Verdana"/>
                <a:cs typeface="Verdana"/>
              </a:rPr>
              <a:t>ли</a:t>
            </a:r>
            <a:r>
              <a:rPr sz="17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90" dirty="0">
                <a:solidFill>
                  <a:srgbClr val="FFFFFF"/>
                </a:solidFill>
                <a:latin typeface="Verdana"/>
                <a:cs typeface="Verdana"/>
              </a:rPr>
              <a:t>вы,</a:t>
            </a:r>
            <a:r>
              <a:rPr sz="17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55" dirty="0">
                <a:solidFill>
                  <a:srgbClr val="FFFFFF"/>
                </a:solidFill>
                <a:latin typeface="Verdana"/>
                <a:cs typeface="Verdana"/>
              </a:rPr>
              <a:t>внимание</a:t>
            </a:r>
            <a:r>
              <a:rPr sz="17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7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хэштег</a:t>
            </a:r>
            <a:r>
              <a:rPr sz="17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i="1" spc="135" dirty="0">
                <a:solidFill>
                  <a:srgbClr val="FFFFFF"/>
                </a:solidFill>
                <a:latin typeface="Trebuchet MS"/>
                <a:cs typeface="Trebuchet MS"/>
              </a:rPr>
              <a:t>#колумбайн*</a:t>
            </a:r>
            <a:endParaRPr sz="1700">
              <a:latin typeface="Trebuchet MS"/>
              <a:cs typeface="Trebuchet MS"/>
            </a:endParaRPr>
          </a:p>
          <a:p>
            <a:pPr marL="927100">
              <a:lnSpc>
                <a:spcPts val="1939"/>
              </a:lnSpc>
            </a:pP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7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странице</a:t>
            </a:r>
            <a:r>
              <a:rPr sz="17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700" spc="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соцсети 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ученика?</a:t>
            </a:r>
            <a:endParaRPr sz="17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*Запрещён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 на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территории</a:t>
            </a:r>
            <a:r>
              <a:rPr sz="12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90" dirty="0">
                <a:solidFill>
                  <a:srgbClr val="FFFFFF"/>
                </a:solidFill>
                <a:latin typeface="Verdana"/>
                <a:cs typeface="Verdana"/>
              </a:rPr>
              <a:t>РФ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58596" y="5945123"/>
            <a:ext cx="347472" cy="348995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299192" y="5858255"/>
            <a:ext cx="251459" cy="251459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8485123" y="4952187"/>
            <a:ext cx="35375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46175" algn="l"/>
              </a:tabLst>
            </a:pPr>
            <a:r>
              <a:rPr sz="5400" b="1" dirty="0">
                <a:solidFill>
                  <a:srgbClr val="FFFFFF"/>
                </a:solidFill>
                <a:latin typeface="Tahoma"/>
                <a:cs typeface="Tahoma"/>
              </a:rPr>
              <a:t>9</a:t>
            </a:r>
            <a:r>
              <a:rPr sz="5400" b="1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Verdana"/>
                <a:cs typeface="Verdana"/>
              </a:rPr>
              <a:t>из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5400" b="1" spc="-555" dirty="0">
                <a:solidFill>
                  <a:srgbClr val="FFFFFF"/>
                </a:solidFill>
                <a:latin typeface="Tahoma"/>
                <a:cs typeface="Tahoma"/>
              </a:rPr>
              <a:t>10</a:t>
            </a:r>
            <a:r>
              <a:rPr sz="5400" b="1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«стрелков»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485123" y="5730951"/>
            <a:ext cx="3199130" cy="819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60"/>
              </a:lnSpc>
              <a:spcBef>
                <a:spcPts val="100"/>
              </a:spcBef>
            </a:pPr>
            <a:r>
              <a:rPr sz="2000" spc="-40" dirty="0">
                <a:solidFill>
                  <a:srgbClr val="FFFFFF"/>
                </a:solidFill>
                <a:latin typeface="Verdana"/>
                <a:cs typeface="Verdana"/>
              </a:rPr>
              <a:t>так</a:t>
            </a:r>
            <a:r>
              <a:rPr sz="20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75" dirty="0">
                <a:solidFill>
                  <a:srgbClr val="FFFFFF"/>
                </a:solidFill>
                <a:latin typeface="Verdana"/>
                <a:cs typeface="Verdana"/>
              </a:rPr>
              <a:t>или</a:t>
            </a:r>
            <a:r>
              <a:rPr sz="20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иначе</a:t>
            </a:r>
            <a:r>
              <a:rPr sz="20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заявляли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ts val="1920"/>
              </a:lnSpc>
            </a:pPr>
            <a:r>
              <a:rPr sz="2000" spc="6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20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своих</a:t>
            </a:r>
            <a:r>
              <a:rPr sz="20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намерениях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ts val="2160"/>
              </a:lnSpc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социальных</a:t>
            </a: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сетях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62" y="1403349"/>
            <a:ext cx="12192000" cy="50800"/>
          </a:xfrm>
          <a:custGeom>
            <a:avLst/>
            <a:gdLst/>
            <a:ahLst/>
            <a:cxnLst/>
            <a:rect l="l" t="t" r="r" b="b"/>
            <a:pathLst>
              <a:path w="12192000" h="50800">
                <a:moveTo>
                  <a:pt x="12192000" y="0"/>
                </a:moveTo>
                <a:lnTo>
                  <a:pt x="0" y="0"/>
                </a:lnTo>
                <a:lnTo>
                  <a:pt x="0" y="12700"/>
                </a:lnTo>
                <a:lnTo>
                  <a:pt x="0" y="38100"/>
                </a:lnTo>
                <a:lnTo>
                  <a:pt x="0" y="50800"/>
                </a:lnTo>
                <a:lnTo>
                  <a:pt x="12192000" y="50800"/>
                </a:lnTo>
                <a:lnTo>
                  <a:pt x="12192000" y="38100"/>
                </a:lnTo>
                <a:lnTo>
                  <a:pt x="12192000" y="127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F0E74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06511" y="0"/>
            <a:ext cx="4283202" cy="366141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object 4"/>
            <p:cNvSpPr/>
            <p:nvPr/>
          </p:nvSpPr>
          <p:spPr>
            <a:xfrm>
              <a:off x="2171699" y="4792979"/>
              <a:ext cx="10020300" cy="2065020"/>
            </a:xfrm>
            <a:custGeom>
              <a:avLst/>
              <a:gdLst/>
              <a:ahLst/>
              <a:cxnLst/>
              <a:rect l="l" t="t" r="r" b="b"/>
              <a:pathLst>
                <a:path w="10020300" h="2065020">
                  <a:moveTo>
                    <a:pt x="0" y="2065019"/>
                  </a:moveTo>
                  <a:lnTo>
                    <a:pt x="10020300" y="2065019"/>
                  </a:lnTo>
                  <a:lnTo>
                    <a:pt x="10020300" y="0"/>
                  </a:lnTo>
                  <a:lnTo>
                    <a:pt x="0" y="0"/>
                  </a:lnTo>
                  <a:lnTo>
                    <a:pt x="0" y="2065019"/>
                  </a:lnTo>
                  <a:close/>
                </a:path>
              </a:pathLst>
            </a:custGeom>
            <a:solidFill>
              <a:srgbClr val="013339">
                <a:alpha val="1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2171700" cy="6858000"/>
            </a:xfrm>
            <a:custGeom>
              <a:avLst/>
              <a:gdLst/>
              <a:ahLst/>
              <a:cxnLst/>
              <a:rect l="l" t="t" r="r" b="b"/>
              <a:pathLst>
                <a:path w="2171700" h="6858000">
                  <a:moveTo>
                    <a:pt x="2171700" y="6857998"/>
                  </a:moveTo>
                  <a:lnTo>
                    <a:pt x="2171700" y="0"/>
                  </a:lnTo>
                  <a:lnTo>
                    <a:pt x="0" y="0"/>
                  </a:lnTo>
                  <a:lnTo>
                    <a:pt x="0" y="6857998"/>
                  </a:lnTo>
                  <a:lnTo>
                    <a:pt x="2171700" y="6857998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734182" y="469138"/>
            <a:ext cx="4530725" cy="79375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666115">
              <a:lnSpc>
                <a:spcPts val="1939"/>
              </a:lnSpc>
              <a:spcBef>
                <a:spcPts val="345"/>
              </a:spcBef>
            </a:pPr>
            <a:r>
              <a:rPr sz="1800" dirty="0">
                <a:latin typeface="Verdana"/>
                <a:cs typeface="Verdana"/>
              </a:rPr>
              <a:t>Госдума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приняла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закон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spc="50" dirty="0">
                <a:solidFill>
                  <a:srgbClr val="171717"/>
                </a:solidFill>
                <a:latin typeface="Verdana"/>
                <a:cs typeface="Verdana"/>
              </a:rPr>
              <a:t>о</a:t>
            </a:r>
            <a:r>
              <a:rPr sz="1800" spc="-1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171717"/>
                </a:solidFill>
                <a:latin typeface="Verdana"/>
                <a:cs typeface="Verdana"/>
              </a:rPr>
              <a:t>мерах </a:t>
            </a:r>
            <a:r>
              <a:rPr sz="1800" spc="55" dirty="0">
                <a:solidFill>
                  <a:srgbClr val="171717"/>
                </a:solidFill>
                <a:latin typeface="Verdana"/>
                <a:cs typeface="Verdana"/>
              </a:rPr>
              <a:t>по</a:t>
            </a:r>
            <a:r>
              <a:rPr sz="1800" spc="-5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spc="50" dirty="0">
                <a:solidFill>
                  <a:srgbClr val="171717"/>
                </a:solidFill>
                <a:latin typeface="Verdana"/>
                <a:cs typeface="Verdana"/>
              </a:rPr>
              <a:t>борьбе</a:t>
            </a:r>
            <a:r>
              <a:rPr sz="1800" spc="-3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171717"/>
                </a:solidFill>
                <a:latin typeface="Verdana"/>
                <a:cs typeface="Verdana"/>
              </a:rPr>
              <a:t>с</a:t>
            </a:r>
            <a:r>
              <a:rPr sz="1800" spc="-5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171717"/>
                </a:solidFill>
                <a:latin typeface="Verdana"/>
                <a:cs typeface="Verdana"/>
              </a:rPr>
              <a:t>создателями</a:t>
            </a:r>
            <a:r>
              <a:rPr sz="1800" spc="-5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spc="-25" dirty="0">
                <a:solidFill>
                  <a:srgbClr val="171717"/>
                </a:solidFill>
                <a:latin typeface="Verdana"/>
                <a:cs typeface="Verdana"/>
              </a:rPr>
              <a:t>так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ts val="1920"/>
              </a:lnSpc>
            </a:pPr>
            <a:r>
              <a:rPr sz="1800" dirty="0">
                <a:solidFill>
                  <a:srgbClr val="171717"/>
                </a:solidFill>
                <a:latin typeface="Verdana"/>
                <a:cs typeface="Verdana"/>
              </a:rPr>
              <a:t>называемых</a:t>
            </a:r>
            <a:r>
              <a:rPr sz="1800" spc="-11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171717"/>
                </a:solidFill>
                <a:latin typeface="Verdana"/>
                <a:cs typeface="Verdana"/>
              </a:rPr>
              <a:t>«Колумбайн-сообществ»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89301" y="1864233"/>
            <a:ext cx="4816475" cy="79375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z="1800" spc="95" dirty="0">
                <a:solidFill>
                  <a:srgbClr val="171717"/>
                </a:solidFill>
                <a:latin typeface="Verdana"/>
                <a:cs typeface="Verdana"/>
              </a:rPr>
              <a:t>В</a:t>
            </a:r>
            <a:r>
              <a:rPr sz="1800" spc="3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spc="10" dirty="0">
                <a:solidFill>
                  <a:srgbClr val="171717"/>
                </a:solidFill>
                <a:latin typeface="Verdana"/>
                <a:cs typeface="Verdana"/>
              </a:rPr>
              <a:t>реестр</a:t>
            </a:r>
            <a:r>
              <a:rPr sz="1800" spc="5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spc="10" dirty="0">
                <a:solidFill>
                  <a:srgbClr val="171717"/>
                </a:solidFill>
                <a:latin typeface="Verdana"/>
                <a:cs typeface="Verdana"/>
              </a:rPr>
              <a:t>запрещенной</a:t>
            </a:r>
            <a:r>
              <a:rPr sz="1800" spc="6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spc="40" dirty="0">
                <a:solidFill>
                  <a:srgbClr val="171717"/>
                </a:solidFill>
                <a:latin typeface="Verdana"/>
                <a:cs typeface="Verdana"/>
              </a:rPr>
              <a:t>информации</a:t>
            </a:r>
            <a:r>
              <a:rPr sz="1800" spc="50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spc="55" dirty="0">
                <a:solidFill>
                  <a:srgbClr val="171717"/>
                </a:solidFill>
                <a:latin typeface="Verdana"/>
                <a:cs typeface="Verdana"/>
              </a:rPr>
              <a:t>по</a:t>
            </a:r>
            <a:r>
              <a:rPr sz="1800" spc="-6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171717"/>
                </a:solidFill>
                <a:latin typeface="Verdana"/>
                <a:cs typeface="Verdana"/>
              </a:rPr>
              <a:t>теме</a:t>
            </a:r>
            <a:r>
              <a:rPr sz="1800" spc="-6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spc="-30" dirty="0">
                <a:solidFill>
                  <a:srgbClr val="171717"/>
                </a:solidFill>
                <a:latin typeface="Verdana"/>
                <a:cs typeface="Verdana"/>
              </a:rPr>
              <a:t>«Колумбайна»</a:t>
            </a:r>
            <a:r>
              <a:rPr sz="1800" spc="-4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171717"/>
                </a:solidFill>
                <a:latin typeface="Verdana"/>
                <a:cs typeface="Verdana"/>
              </a:rPr>
              <a:t>были</a:t>
            </a:r>
            <a:r>
              <a:rPr sz="1800" spc="-5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добавлены </a:t>
            </a:r>
            <a:r>
              <a:rPr sz="1800" dirty="0">
                <a:latin typeface="Verdana"/>
                <a:cs typeface="Verdana"/>
              </a:rPr>
              <a:t>больше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-75" dirty="0">
                <a:latin typeface="Verdana"/>
                <a:cs typeface="Verdana"/>
              </a:rPr>
              <a:t>750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ссылок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89301" y="3332226"/>
            <a:ext cx="6479540" cy="1040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50"/>
              </a:lnSpc>
              <a:spcBef>
                <a:spcPts val="100"/>
              </a:spcBef>
            </a:pPr>
            <a:r>
              <a:rPr sz="1800" dirty="0">
                <a:solidFill>
                  <a:srgbClr val="171717"/>
                </a:solidFill>
                <a:latin typeface="Verdana"/>
                <a:cs typeface="Verdana"/>
              </a:rPr>
              <a:t>Верховный</a:t>
            </a:r>
            <a:r>
              <a:rPr sz="1800" spc="7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171717"/>
                </a:solidFill>
                <a:latin typeface="Verdana"/>
                <a:cs typeface="Verdana"/>
              </a:rPr>
              <a:t>суд</a:t>
            </a:r>
            <a:r>
              <a:rPr sz="1800" spc="7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171717"/>
                </a:solidFill>
                <a:latin typeface="Verdana"/>
                <a:cs typeface="Verdana"/>
              </a:rPr>
              <a:t>рассмотрел</a:t>
            </a:r>
            <a:r>
              <a:rPr sz="1800" spc="8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171717"/>
                </a:solidFill>
                <a:latin typeface="Verdana"/>
                <a:cs typeface="Verdana"/>
              </a:rPr>
              <a:t>иск</a:t>
            </a:r>
            <a:r>
              <a:rPr sz="1800" spc="5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171717"/>
                </a:solidFill>
                <a:latin typeface="Verdana"/>
                <a:cs typeface="Verdana"/>
              </a:rPr>
              <a:t>Генеральной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ts val="1945"/>
              </a:lnSpc>
            </a:pPr>
            <a:r>
              <a:rPr sz="1800" dirty="0">
                <a:solidFill>
                  <a:srgbClr val="171717"/>
                </a:solidFill>
                <a:latin typeface="Verdana"/>
                <a:cs typeface="Verdana"/>
              </a:rPr>
              <a:t>прокуратуры</a:t>
            </a:r>
            <a:r>
              <a:rPr sz="1800" spc="-5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b="1" spc="190" dirty="0">
                <a:solidFill>
                  <a:srgbClr val="E1096B"/>
                </a:solidFill>
                <a:latin typeface="Calibri"/>
                <a:cs typeface="Calibri"/>
              </a:rPr>
              <a:t>о</a:t>
            </a:r>
            <a:r>
              <a:rPr sz="1800" b="1" spc="185" dirty="0">
                <a:solidFill>
                  <a:srgbClr val="E1096B"/>
                </a:solidFill>
                <a:latin typeface="Calibri"/>
                <a:cs typeface="Calibri"/>
              </a:rPr>
              <a:t> </a:t>
            </a:r>
            <a:r>
              <a:rPr sz="1800" b="1" spc="240" dirty="0">
                <a:solidFill>
                  <a:srgbClr val="E1096B"/>
                </a:solidFill>
                <a:latin typeface="Calibri"/>
                <a:cs typeface="Calibri"/>
              </a:rPr>
              <a:t>признании</a:t>
            </a:r>
            <a:r>
              <a:rPr sz="1800" b="1" spc="190" dirty="0">
                <a:solidFill>
                  <a:srgbClr val="E1096B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71717"/>
                </a:solidFill>
                <a:latin typeface="Verdana"/>
                <a:cs typeface="Verdana"/>
              </a:rPr>
              <a:t>в</a:t>
            </a:r>
            <a:r>
              <a:rPr sz="1800" spc="-5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171717"/>
                </a:solidFill>
                <a:latin typeface="Verdana"/>
                <a:cs typeface="Verdana"/>
              </a:rPr>
              <a:t>нашей</a:t>
            </a:r>
            <a:r>
              <a:rPr sz="1800" spc="-7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171717"/>
                </a:solidFill>
                <a:latin typeface="Verdana"/>
                <a:cs typeface="Verdana"/>
              </a:rPr>
              <a:t>стране</a:t>
            </a:r>
            <a:r>
              <a:rPr sz="1800" spc="-7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spc="35" dirty="0">
                <a:solidFill>
                  <a:srgbClr val="171717"/>
                </a:solidFill>
                <a:latin typeface="Verdana"/>
                <a:cs typeface="Verdana"/>
              </a:rPr>
              <a:t>движения</a:t>
            </a:r>
            <a:endParaRPr sz="1800">
              <a:latin typeface="Verdana"/>
              <a:cs typeface="Verdana"/>
            </a:endParaRPr>
          </a:p>
          <a:p>
            <a:pPr marL="12700" marR="762000">
              <a:lnSpc>
                <a:spcPts val="1939"/>
              </a:lnSpc>
              <a:spcBef>
                <a:spcPts val="140"/>
              </a:spcBef>
            </a:pPr>
            <a:r>
              <a:rPr sz="1800" b="1" spc="175" dirty="0">
                <a:solidFill>
                  <a:srgbClr val="E1096B"/>
                </a:solidFill>
                <a:latin typeface="Calibri"/>
                <a:cs typeface="Calibri"/>
              </a:rPr>
              <a:t>«Колумбайн»</a:t>
            </a:r>
            <a:r>
              <a:rPr sz="1800" b="1" spc="85" dirty="0">
                <a:solidFill>
                  <a:srgbClr val="E1096B"/>
                </a:solidFill>
                <a:latin typeface="Calibri"/>
                <a:cs typeface="Calibri"/>
              </a:rPr>
              <a:t> </a:t>
            </a:r>
            <a:r>
              <a:rPr sz="1800" b="1" spc="245" dirty="0">
                <a:solidFill>
                  <a:srgbClr val="E1096B"/>
                </a:solidFill>
                <a:latin typeface="Calibri"/>
                <a:cs typeface="Calibri"/>
              </a:rPr>
              <a:t>террористическим</a:t>
            </a:r>
            <a:r>
              <a:rPr sz="1800" b="1" spc="114" dirty="0">
                <a:solidFill>
                  <a:srgbClr val="E1096B"/>
                </a:solidFill>
                <a:latin typeface="Calibri"/>
                <a:cs typeface="Calibri"/>
              </a:rPr>
              <a:t> </a:t>
            </a:r>
            <a:r>
              <a:rPr sz="1800" spc="80" dirty="0">
                <a:solidFill>
                  <a:srgbClr val="171717"/>
                </a:solidFill>
                <a:latin typeface="Verdana"/>
                <a:cs typeface="Verdana"/>
              </a:rPr>
              <a:t>и</a:t>
            </a:r>
            <a:r>
              <a:rPr sz="1800" spc="-16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171717"/>
                </a:solidFill>
                <a:latin typeface="Verdana"/>
                <a:cs typeface="Verdana"/>
              </a:rPr>
              <a:t>согласился </a:t>
            </a:r>
            <a:r>
              <a:rPr sz="1800" dirty="0">
                <a:solidFill>
                  <a:srgbClr val="171717"/>
                </a:solidFill>
                <a:latin typeface="Verdana"/>
                <a:cs typeface="Verdana"/>
              </a:rPr>
              <a:t>с</a:t>
            </a:r>
            <a:r>
              <a:rPr sz="1800" spc="-1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spc="50" dirty="0">
                <a:solidFill>
                  <a:srgbClr val="171717"/>
                </a:solidFill>
                <a:latin typeface="Verdana"/>
                <a:cs typeface="Verdana"/>
              </a:rPr>
              <a:t>позицией</a:t>
            </a:r>
            <a:r>
              <a:rPr sz="1800" dirty="0">
                <a:solidFill>
                  <a:srgbClr val="171717"/>
                </a:solidFill>
                <a:latin typeface="Verdana"/>
                <a:cs typeface="Verdana"/>
              </a:rPr>
              <a:t> надзорного</a:t>
            </a:r>
            <a:r>
              <a:rPr sz="1800" spc="3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171717"/>
                </a:solidFill>
                <a:latin typeface="Verdana"/>
                <a:cs typeface="Verdana"/>
              </a:rPr>
              <a:t>ведомства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79416" y="5026278"/>
            <a:ext cx="7116445" cy="4889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2875" indent="-130175">
              <a:lnSpc>
                <a:spcPts val="1825"/>
              </a:lnSpc>
              <a:spcBef>
                <a:spcPts val="95"/>
              </a:spcBef>
              <a:buChar char="-"/>
              <a:tabLst>
                <a:tab pos="142875" algn="l"/>
              </a:tabLst>
            </a:pP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размещение</a:t>
            </a:r>
            <a:r>
              <a:rPr sz="1600" spc="2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призывов </a:t>
            </a:r>
            <a:r>
              <a:rPr sz="1600" spc="-30" dirty="0">
                <a:solidFill>
                  <a:srgbClr val="171717"/>
                </a:solidFill>
                <a:latin typeface="Verdana"/>
                <a:cs typeface="Verdana"/>
              </a:rPr>
              <a:t>к</a:t>
            </a:r>
            <a:r>
              <a:rPr sz="1600" spc="1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акциям</a:t>
            </a:r>
            <a:r>
              <a:rPr sz="1600" spc="1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типа</a:t>
            </a:r>
            <a:r>
              <a:rPr sz="1600" spc="3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колумбайна</a:t>
            </a:r>
            <a:r>
              <a:rPr sz="1600" spc="1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spc="50" dirty="0">
                <a:solidFill>
                  <a:srgbClr val="171717"/>
                </a:solidFill>
                <a:latin typeface="Verdana"/>
                <a:cs typeface="Verdana"/>
              </a:rPr>
              <a:t>или</a:t>
            </a:r>
            <a:r>
              <a:rPr sz="1600" spc="-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spc="-25" dirty="0">
                <a:solidFill>
                  <a:srgbClr val="171717"/>
                </a:solidFill>
                <a:latin typeface="Verdana"/>
                <a:cs typeface="Verdana"/>
              </a:rPr>
              <a:t>их</a:t>
            </a: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171717"/>
                </a:solidFill>
                <a:latin typeface="Verdana"/>
                <a:cs typeface="Verdana"/>
              </a:rPr>
              <a:t>репост</a:t>
            </a:r>
            <a:endParaRPr sz="1600">
              <a:latin typeface="Verdana"/>
              <a:cs typeface="Verdana"/>
            </a:endParaRPr>
          </a:p>
          <a:p>
            <a:pPr marL="142875" indent="-130175">
              <a:lnSpc>
                <a:spcPts val="1825"/>
              </a:lnSpc>
              <a:buChar char="-"/>
              <a:tabLst>
                <a:tab pos="142875" algn="l"/>
              </a:tabLst>
            </a:pP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публичные</a:t>
            </a:r>
            <a:r>
              <a:rPr sz="1600" spc="5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spc="-25" dirty="0">
                <a:solidFill>
                  <a:srgbClr val="171717"/>
                </a:solidFill>
                <a:latin typeface="Verdana"/>
                <a:cs typeface="Verdana"/>
              </a:rPr>
              <a:t>высказывания,</a:t>
            </a:r>
            <a:r>
              <a:rPr sz="1600" spc="7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оправдывающие</a:t>
            </a:r>
            <a:r>
              <a:rPr sz="1600" spc="7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массовые</a:t>
            </a:r>
            <a:r>
              <a:rPr sz="1600" spc="6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171717"/>
                </a:solidFill>
                <a:latin typeface="Verdana"/>
                <a:cs typeface="Verdana"/>
              </a:rPr>
              <a:t>убийства,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40914" y="4978146"/>
            <a:ext cx="15957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405" dirty="0">
                <a:latin typeface="Calibri"/>
                <a:cs typeface="Calibri"/>
              </a:rPr>
              <a:t>Теперь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87552" y="761"/>
            <a:ext cx="11008360" cy="6857365"/>
            <a:chOff x="987552" y="761"/>
            <a:chExt cx="11008360" cy="6857365"/>
          </a:xfrm>
        </p:grpSpPr>
        <p:sp>
          <p:nvSpPr>
            <p:cNvPr id="12" name="object 12"/>
            <p:cNvSpPr/>
            <p:nvPr/>
          </p:nvSpPr>
          <p:spPr>
            <a:xfrm>
              <a:off x="6589903" y="2562860"/>
              <a:ext cx="1403350" cy="196215"/>
            </a:xfrm>
            <a:custGeom>
              <a:avLst/>
              <a:gdLst/>
              <a:ahLst/>
              <a:cxnLst/>
              <a:rect l="l" t="t" r="r" b="b"/>
              <a:pathLst>
                <a:path w="1403350" h="196214">
                  <a:moveTo>
                    <a:pt x="1307332" y="48561"/>
                  </a:moveTo>
                  <a:lnTo>
                    <a:pt x="1327912" y="96265"/>
                  </a:lnTo>
                  <a:lnTo>
                    <a:pt x="1359530" y="58685"/>
                  </a:lnTo>
                  <a:lnTo>
                    <a:pt x="1323012" y="58685"/>
                  </a:lnTo>
                  <a:lnTo>
                    <a:pt x="1316434" y="57403"/>
                  </a:lnTo>
                  <a:lnTo>
                    <a:pt x="1310832" y="53740"/>
                  </a:lnTo>
                  <a:lnTo>
                    <a:pt x="1307332" y="48561"/>
                  </a:lnTo>
                  <a:close/>
                </a:path>
                <a:path w="1403350" h="196214">
                  <a:moveTo>
                    <a:pt x="1323159" y="23737"/>
                  </a:moveTo>
                  <a:lnTo>
                    <a:pt x="1316354" y="25145"/>
                  </a:lnTo>
                  <a:lnTo>
                    <a:pt x="1310618" y="29021"/>
                  </a:lnTo>
                  <a:lnTo>
                    <a:pt x="1306941" y="34623"/>
                  </a:lnTo>
                  <a:lnTo>
                    <a:pt x="1305621" y="41201"/>
                  </a:lnTo>
                  <a:lnTo>
                    <a:pt x="1306843" y="47428"/>
                  </a:lnTo>
                  <a:lnTo>
                    <a:pt x="1307332" y="48561"/>
                  </a:lnTo>
                  <a:lnTo>
                    <a:pt x="1310832" y="53740"/>
                  </a:lnTo>
                  <a:lnTo>
                    <a:pt x="1316434" y="57403"/>
                  </a:lnTo>
                  <a:lnTo>
                    <a:pt x="1323012" y="58685"/>
                  </a:lnTo>
                  <a:lnTo>
                    <a:pt x="1329817" y="57276"/>
                  </a:lnTo>
                  <a:lnTo>
                    <a:pt x="1335553" y="53419"/>
                  </a:lnTo>
                  <a:lnTo>
                    <a:pt x="1339230" y="47847"/>
                  </a:lnTo>
                  <a:lnTo>
                    <a:pt x="1340550" y="41275"/>
                  </a:lnTo>
                  <a:lnTo>
                    <a:pt x="1339215" y="34416"/>
                  </a:lnTo>
                  <a:lnTo>
                    <a:pt x="1335339" y="28682"/>
                  </a:lnTo>
                  <a:lnTo>
                    <a:pt x="1329737" y="25018"/>
                  </a:lnTo>
                  <a:lnTo>
                    <a:pt x="1323159" y="23737"/>
                  </a:lnTo>
                  <a:close/>
                </a:path>
                <a:path w="1403350" h="196214">
                  <a:moveTo>
                    <a:pt x="1388934" y="23737"/>
                  </a:moveTo>
                  <a:lnTo>
                    <a:pt x="1323159" y="23737"/>
                  </a:lnTo>
                  <a:lnTo>
                    <a:pt x="1329737" y="25018"/>
                  </a:lnTo>
                  <a:lnTo>
                    <a:pt x="1335339" y="28682"/>
                  </a:lnTo>
                  <a:lnTo>
                    <a:pt x="1339215" y="34416"/>
                  </a:lnTo>
                  <a:lnTo>
                    <a:pt x="1340550" y="41275"/>
                  </a:lnTo>
                  <a:lnTo>
                    <a:pt x="1339230" y="47847"/>
                  </a:lnTo>
                  <a:lnTo>
                    <a:pt x="1335553" y="53419"/>
                  </a:lnTo>
                  <a:lnTo>
                    <a:pt x="1329817" y="57276"/>
                  </a:lnTo>
                  <a:lnTo>
                    <a:pt x="1323012" y="58685"/>
                  </a:lnTo>
                  <a:lnTo>
                    <a:pt x="1359530" y="58685"/>
                  </a:lnTo>
                  <a:lnTo>
                    <a:pt x="1388934" y="23737"/>
                  </a:lnTo>
                  <a:close/>
                </a:path>
                <a:path w="1403350" h="196214">
                  <a:moveTo>
                    <a:pt x="1306843" y="47428"/>
                  </a:moveTo>
                  <a:lnTo>
                    <a:pt x="1306956" y="48005"/>
                  </a:lnTo>
                  <a:lnTo>
                    <a:pt x="1307332" y="48561"/>
                  </a:lnTo>
                  <a:lnTo>
                    <a:pt x="1306843" y="47428"/>
                  </a:lnTo>
                  <a:close/>
                </a:path>
                <a:path w="1403350" h="196214">
                  <a:moveTo>
                    <a:pt x="1286382" y="0"/>
                  </a:moveTo>
                  <a:lnTo>
                    <a:pt x="1306843" y="47428"/>
                  </a:lnTo>
                  <a:lnTo>
                    <a:pt x="1305621" y="41201"/>
                  </a:lnTo>
                  <a:lnTo>
                    <a:pt x="1306941" y="34623"/>
                  </a:lnTo>
                  <a:lnTo>
                    <a:pt x="1310618" y="29021"/>
                  </a:lnTo>
                  <a:lnTo>
                    <a:pt x="1316354" y="25145"/>
                  </a:lnTo>
                  <a:lnTo>
                    <a:pt x="1323159" y="23737"/>
                  </a:lnTo>
                  <a:lnTo>
                    <a:pt x="1388934" y="23737"/>
                  </a:lnTo>
                  <a:lnTo>
                    <a:pt x="1403350" y="6603"/>
                  </a:lnTo>
                  <a:lnTo>
                    <a:pt x="1286382" y="0"/>
                  </a:lnTo>
                  <a:close/>
                </a:path>
                <a:path w="1403350" h="196214">
                  <a:moveTo>
                    <a:pt x="1259230" y="49226"/>
                  </a:moveTo>
                  <a:lnTo>
                    <a:pt x="1252347" y="50164"/>
                  </a:lnTo>
                  <a:lnTo>
                    <a:pt x="1246356" y="53617"/>
                  </a:lnTo>
                  <a:lnTo>
                    <a:pt x="1242329" y="58927"/>
                  </a:lnTo>
                  <a:lnTo>
                    <a:pt x="1240613" y="65381"/>
                  </a:lnTo>
                  <a:lnTo>
                    <a:pt x="1241552" y="72262"/>
                  </a:lnTo>
                  <a:lnTo>
                    <a:pt x="1245004" y="78255"/>
                  </a:lnTo>
                  <a:lnTo>
                    <a:pt x="1250315" y="82295"/>
                  </a:lnTo>
                  <a:lnTo>
                    <a:pt x="1256768" y="84050"/>
                  </a:lnTo>
                  <a:lnTo>
                    <a:pt x="1263650" y="83185"/>
                  </a:lnTo>
                  <a:lnTo>
                    <a:pt x="1269660" y="79658"/>
                  </a:lnTo>
                  <a:lnTo>
                    <a:pt x="1273730" y="74310"/>
                  </a:lnTo>
                  <a:lnTo>
                    <a:pt x="1275490" y="67843"/>
                  </a:lnTo>
                  <a:lnTo>
                    <a:pt x="1274572" y="60960"/>
                  </a:lnTo>
                  <a:lnTo>
                    <a:pt x="1271045" y="54969"/>
                  </a:lnTo>
                  <a:lnTo>
                    <a:pt x="1265697" y="50942"/>
                  </a:lnTo>
                  <a:lnTo>
                    <a:pt x="1259230" y="49226"/>
                  </a:lnTo>
                  <a:close/>
                </a:path>
                <a:path w="1403350" h="196214">
                  <a:moveTo>
                    <a:pt x="1193420" y="71276"/>
                  </a:moveTo>
                  <a:lnTo>
                    <a:pt x="1186561" y="72009"/>
                  </a:lnTo>
                  <a:lnTo>
                    <a:pt x="1186433" y="72009"/>
                  </a:lnTo>
                  <a:lnTo>
                    <a:pt x="1180397" y="75370"/>
                  </a:lnTo>
                  <a:lnTo>
                    <a:pt x="1176242" y="80613"/>
                  </a:lnTo>
                  <a:lnTo>
                    <a:pt x="1174325" y="87046"/>
                  </a:lnTo>
                  <a:lnTo>
                    <a:pt x="1175003" y="93979"/>
                  </a:lnTo>
                  <a:lnTo>
                    <a:pt x="1178365" y="100016"/>
                  </a:lnTo>
                  <a:lnTo>
                    <a:pt x="1183608" y="104171"/>
                  </a:lnTo>
                  <a:lnTo>
                    <a:pt x="1190041" y="106088"/>
                  </a:lnTo>
                  <a:lnTo>
                    <a:pt x="1196975" y="105410"/>
                  </a:lnTo>
                  <a:lnTo>
                    <a:pt x="1203029" y="102048"/>
                  </a:lnTo>
                  <a:lnTo>
                    <a:pt x="1207214" y="96805"/>
                  </a:lnTo>
                  <a:lnTo>
                    <a:pt x="1209137" y="90372"/>
                  </a:lnTo>
                  <a:lnTo>
                    <a:pt x="1208404" y="83438"/>
                  </a:lnTo>
                  <a:lnTo>
                    <a:pt x="1205045" y="77384"/>
                  </a:lnTo>
                  <a:lnTo>
                    <a:pt x="1199816" y="73199"/>
                  </a:lnTo>
                  <a:lnTo>
                    <a:pt x="1193420" y="71276"/>
                  </a:lnTo>
                  <a:close/>
                </a:path>
                <a:path w="1403350" h="196214">
                  <a:moveTo>
                    <a:pt x="1127027" y="90791"/>
                  </a:moveTo>
                  <a:lnTo>
                    <a:pt x="1120013" y="91186"/>
                  </a:lnTo>
                  <a:lnTo>
                    <a:pt x="1113819" y="94289"/>
                  </a:lnTo>
                  <a:lnTo>
                    <a:pt x="1109424" y="99345"/>
                  </a:lnTo>
                  <a:lnTo>
                    <a:pt x="1107243" y="105687"/>
                  </a:lnTo>
                  <a:lnTo>
                    <a:pt x="1107694" y="112649"/>
                  </a:lnTo>
                  <a:lnTo>
                    <a:pt x="1110795" y="118842"/>
                  </a:lnTo>
                  <a:lnTo>
                    <a:pt x="1115837" y="123237"/>
                  </a:lnTo>
                  <a:lnTo>
                    <a:pt x="1122142" y="125418"/>
                  </a:lnTo>
                  <a:lnTo>
                    <a:pt x="1129156" y="124967"/>
                  </a:lnTo>
                  <a:lnTo>
                    <a:pt x="1135350" y="121866"/>
                  </a:lnTo>
                  <a:lnTo>
                    <a:pt x="1139745" y="116824"/>
                  </a:lnTo>
                  <a:lnTo>
                    <a:pt x="1141926" y="110519"/>
                  </a:lnTo>
                  <a:lnTo>
                    <a:pt x="1141476" y="103631"/>
                  </a:lnTo>
                  <a:lnTo>
                    <a:pt x="1138374" y="97383"/>
                  </a:lnTo>
                  <a:lnTo>
                    <a:pt x="1133332" y="92979"/>
                  </a:lnTo>
                  <a:lnTo>
                    <a:pt x="1127027" y="90791"/>
                  </a:lnTo>
                  <a:close/>
                </a:path>
                <a:path w="1403350" h="196214">
                  <a:moveTo>
                    <a:pt x="1059945" y="107836"/>
                  </a:moveTo>
                  <a:lnTo>
                    <a:pt x="1052956" y="107950"/>
                  </a:lnTo>
                  <a:lnTo>
                    <a:pt x="1046624" y="110793"/>
                  </a:lnTo>
                  <a:lnTo>
                    <a:pt x="1042019" y="115649"/>
                  </a:lnTo>
                  <a:lnTo>
                    <a:pt x="1039580" y="121862"/>
                  </a:lnTo>
                  <a:lnTo>
                    <a:pt x="1039749" y="128777"/>
                  </a:lnTo>
                  <a:lnTo>
                    <a:pt x="1042539" y="135165"/>
                  </a:lnTo>
                  <a:lnTo>
                    <a:pt x="1047400" y="139779"/>
                  </a:lnTo>
                  <a:lnTo>
                    <a:pt x="1053643" y="142226"/>
                  </a:lnTo>
                  <a:lnTo>
                    <a:pt x="1060577" y="142112"/>
                  </a:lnTo>
                  <a:lnTo>
                    <a:pt x="1066911" y="139269"/>
                  </a:lnTo>
                  <a:lnTo>
                    <a:pt x="1071530" y="134413"/>
                  </a:lnTo>
                  <a:lnTo>
                    <a:pt x="1074007" y="128200"/>
                  </a:lnTo>
                  <a:lnTo>
                    <a:pt x="1073912" y="121285"/>
                  </a:lnTo>
                  <a:lnTo>
                    <a:pt x="1071066" y="114897"/>
                  </a:lnTo>
                  <a:lnTo>
                    <a:pt x="1066196" y="110283"/>
                  </a:lnTo>
                  <a:lnTo>
                    <a:pt x="1059945" y="107836"/>
                  </a:lnTo>
                  <a:close/>
                </a:path>
                <a:path w="1403350" h="196214">
                  <a:moveTo>
                    <a:pt x="991977" y="122427"/>
                  </a:moveTo>
                  <a:lnTo>
                    <a:pt x="985012" y="122427"/>
                  </a:lnTo>
                  <a:lnTo>
                    <a:pt x="978636" y="125051"/>
                  </a:lnTo>
                  <a:lnTo>
                    <a:pt x="973915" y="129793"/>
                  </a:lnTo>
                  <a:lnTo>
                    <a:pt x="971313" y="135965"/>
                  </a:lnTo>
                  <a:lnTo>
                    <a:pt x="971370" y="143053"/>
                  </a:lnTo>
                  <a:lnTo>
                    <a:pt x="973972" y="149304"/>
                  </a:lnTo>
                  <a:lnTo>
                    <a:pt x="978709" y="154019"/>
                  </a:lnTo>
                  <a:lnTo>
                    <a:pt x="984851" y="156590"/>
                  </a:lnTo>
                  <a:lnTo>
                    <a:pt x="991870" y="156590"/>
                  </a:lnTo>
                  <a:lnTo>
                    <a:pt x="998245" y="153967"/>
                  </a:lnTo>
                  <a:lnTo>
                    <a:pt x="1002966" y="149225"/>
                  </a:lnTo>
                  <a:lnTo>
                    <a:pt x="1005568" y="143053"/>
                  </a:lnTo>
                  <a:lnTo>
                    <a:pt x="1005511" y="135965"/>
                  </a:lnTo>
                  <a:lnTo>
                    <a:pt x="1002907" y="129714"/>
                  </a:lnTo>
                  <a:lnTo>
                    <a:pt x="998156" y="124999"/>
                  </a:lnTo>
                  <a:lnTo>
                    <a:pt x="991977" y="122427"/>
                  </a:lnTo>
                  <a:close/>
                </a:path>
                <a:path w="1403350" h="196214">
                  <a:moveTo>
                    <a:pt x="916813" y="134238"/>
                  </a:moveTo>
                  <a:lnTo>
                    <a:pt x="910318" y="136657"/>
                  </a:lnTo>
                  <a:lnTo>
                    <a:pt x="905430" y="141208"/>
                  </a:lnTo>
                  <a:lnTo>
                    <a:pt x="902614" y="147258"/>
                  </a:lnTo>
                  <a:lnTo>
                    <a:pt x="902335" y="154177"/>
                  </a:lnTo>
                  <a:lnTo>
                    <a:pt x="904753" y="160674"/>
                  </a:lnTo>
                  <a:lnTo>
                    <a:pt x="909304" y="165576"/>
                  </a:lnTo>
                  <a:lnTo>
                    <a:pt x="915354" y="168429"/>
                  </a:lnTo>
                  <a:lnTo>
                    <a:pt x="922274" y="168782"/>
                  </a:lnTo>
                  <a:lnTo>
                    <a:pt x="928788" y="166290"/>
                  </a:lnTo>
                  <a:lnTo>
                    <a:pt x="933719" y="161734"/>
                  </a:lnTo>
                  <a:lnTo>
                    <a:pt x="936579" y="155654"/>
                  </a:lnTo>
                  <a:lnTo>
                    <a:pt x="936878" y="148716"/>
                  </a:lnTo>
                  <a:lnTo>
                    <a:pt x="934460" y="142222"/>
                  </a:lnTo>
                  <a:lnTo>
                    <a:pt x="929909" y="137334"/>
                  </a:lnTo>
                  <a:lnTo>
                    <a:pt x="923859" y="134518"/>
                  </a:lnTo>
                  <a:lnTo>
                    <a:pt x="916813" y="134238"/>
                  </a:lnTo>
                  <a:close/>
                </a:path>
                <a:path w="1403350" h="196214">
                  <a:moveTo>
                    <a:pt x="848360" y="143890"/>
                  </a:moveTo>
                  <a:lnTo>
                    <a:pt x="841779" y="145996"/>
                  </a:lnTo>
                  <a:lnTo>
                    <a:pt x="836676" y="150352"/>
                  </a:lnTo>
                  <a:lnTo>
                    <a:pt x="833572" y="156303"/>
                  </a:lnTo>
                  <a:lnTo>
                    <a:pt x="832993" y="163194"/>
                  </a:lnTo>
                  <a:lnTo>
                    <a:pt x="835153" y="169775"/>
                  </a:lnTo>
                  <a:lnTo>
                    <a:pt x="839517" y="174878"/>
                  </a:lnTo>
                  <a:lnTo>
                    <a:pt x="845476" y="177982"/>
                  </a:lnTo>
                  <a:lnTo>
                    <a:pt x="852424" y="178562"/>
                  </a:lnTo>
                  <a:lnTo>
                    <a:pt x="858986" y="176401"/>
                  </a:lnTo>
                  <a:lnTo>
                    <a:pt x="864060" y="172037"/>
                  </a:lnTo>
                  <a:lnTo>
                    <a:pt x="867157" y="166078"/>
                  </a:lnTo>
                  <a:lnTo>
                    <a:pt x="867791" y="159130"/>
                  </a:lnTo>
                  <a:lnTo>
                    <a:pt x="865630" y="152570"/>
                  </a:lnTo>
                  <a:lnTo>
                    <a:pt x="861266" y="147510"/>
                  </a:lnTo>
                  <a:lnTo>
                    <a:pt x="855307" y="144450"/>
                  </a:lnTo>
                  <a:lnTo>
                    <a:pt x="848360" y="143890"/>
                  </a:lnTo>
                  <a:close/>
                </a:path>
                <a:path w="1403350" h="196214">
                  <a:moveTo>
                    <a:pt x="779145" y="151384"/>
                  </a:moveTo>
                  <a:lnTo>
                    <a:pt x="772542" y="153396"/>
                  </a:lnTo>
                  <a:lnTo>
                    <a:pt x="767381" y="157670"/>
                  </a:lnTo>
                  <a:lnTo>
                    <a:pt x="764196" y="163564"/>
                  </a:lnTo>
                  <a:lnTo>
                    <a:pt x="763524" y="170434"/>
                  </a:lnTo>
                  <a:lnTo>
                    <a:pt x="765536" y="177089"/>
                  </a:lnTo>
                  <a:lnTo>
                    <a:pt x="769810" y="182245"/>
                  </a:lnTo>
                  <a:lnTo>
                    <a:pt x="775704" y="185400"/>
                  </a:lnTo>
                  <a:lnTo>
                    <a:pt x="782701" y="186054"/>
                  </a:lnTo>
                  <a:lnTo>
                    <a:pt x="789285" y="184042"/>
                  </a:lnTo>
                  <a:lnTo>
                    <a:pt x="794416" y="179768"/>
                  </a:lnTo>
                  <a:lnTo>
                    <a:pt x="797595" y="173874"/>
                  </a:lnTo>
                  <a:lnTo>
                    <a:pt x="798322" y="167004"/>
                  </a:lnTo>
                  <a:lnTo>
                    <a:pt x="796254" y="160349"/>
                  </a:lnTo>
                  <a:lnTo>
                    <a:pt x="791972" y="155193"/>
                  </a:lnTo>
                  <a:lnTo>
                    <a:pt x="786070" y="152038"/>
                  </a:lnTo>
                  <a:lnTo>
                    <a:pt x="779145" y="151384"/>
                  </a:lnTo>
                  <a:close/>
                </a:path>
                <a:path w="1403350" h="196214">
                  <a:moveTo>
                    <a:pt x="710183" y="156590"/>
                  </a:moveTo>
                  <a:lnTo>
                    <a:pt x="703462" y="158343"/>
                  </a:lnTo>
                  <a:lnTo>
                    <a:pt x="698134" y="162417"/>
                  </a:lnTo>
                  <a:lnTo>
                    <a:pt x="694735" y="168181"/>
                  </a:lnTo>
                  <a:lnTo>
                    <a:pt x="693801" y="175005"/>
                  </a:lnTo>
                  <a:lnTo>
                    <a:pt x="695553" y="181727"/>
                  </a:lnTo>
                  <a:lnTo>
                    <a:pt x="699627" y="187055"/>
                  </a:lnTo>
                  <a:lnTo>
                    <a:pt x="705391" y="190454"/>
                  </a:lnTo>
                  <a:lnTo>
                    <a:pt x="712216" y="191388"/>
                  </a:lnTo>
                  <a:lnTo>
                    <a:pt x="721995" y="190880"/>
                  </a:lnTo>
                  <a:lnTo>
                    <a:pt x="729233" y="182499"/>
                  </a:lnTo>
                  <a:lnTo>
                    <a:pt x="728726" y="172974"/>
                  </a:lnTo>
                  <a:lnTo>
                    <a:pt x="726918" y="166252"/>
                  </a:lnTo>
                  <a:lnTo>
                    <a:pt x="722836" y="160924"/>
                  </a:lnTo>
                  <a:lnTo>
                    <a:pt x="717063" y="157525"/>
                  </a:lnTo>
                  <a:lnTo>
                    <a:pt x="710183" y="156590"/>
                  </a:lnTo>
                  <a:close/>
                </a:path>
                <a:path w="1403350" h="196214">
                  <a:moveTo>
                    <a:pt x="650621" y="159638"/>
                  </a:moveTo>
                  <a:lnTo>
                    <a:pt x="640969" y="159765"/>
                  </a:lnTo>
                  <a:lnTo>
                    <a:pt x="631317" y="160019"/>
                  </a:lnTo>
                  <a:lnTo>
                    <a:pt x="623697" y="168020"/>
                  </a:lnTo>
                  <a:lnTo>
                    <a:pt x="624204" y="187325"/>
                  </a:lnTo>
                  <a:lnTo>
                    <a:pt x="632205" y="194944"/>
                  </a:lnTo>
                  <a:lnTo>
                    <a:pt x="651510" y="194437"/>
                  </a:lnTo>
                  <a:lnTo>
                    <a:pt x="659129" y="186436"/>
                  </a:lnTo>
                  <a:lnTo>
                    <a:pt x="658622" y="167259"/>
                  </a:lnTo>
                  <a:lnTo>
                    <a:pt x="650621" y="159638"/>
                  </a:lnTo>
                  <a:close/>
                </a:path>
                <a:path w="1403350" h="196214">
                  <a:moveTo>
                    <a:pt x="581151" y="160909"/>
                  </a:moveTo>
                  <a:lnTo>
                    <a:pt x="561848" y="160909"/>
                  </a:lnTo>
                  <a:lnTo>
                    <a:pt x="554225" y="168655"/>
                  </a:lnTo>
                  <a:lnTo>
                    <a:pt x="554101" y="188087"/>
                  </a:lnTo>
                  <a:lnTo>
                    <a:pt x="561848" y="195834"/>
                  </a:lnTo>
                  <a:lnTo>
                    <a:pt x="581278" y="195834"/>
                  </a:lnTo>
                  <a:lnTo>
                    <a:pt x="588901" y="188087"/>
                  </a:lnTo>
                  <a:lnTo>
                    <a:pt x="589026" y="168655"/>
                  </a:lnTo>
                  <a:lnTo>
                    <a:pt x="581151" y="160909"/>
                  </a:lnTo>
                  <a:close/>
                </a:path>
                <a:path w="1403350" h="196214">
                  <a:moveTo>
                    <a:pt x="492632" y="159765"/>
                  </a:moveTo>
                  <a:lnTo>
                    <a:pt x="484504" y="167386"/>
                  </a:lnTo>
                  <a:lnTo>
                    <a:pt x="484250" y="176911"/>
                  </a:lnTo>
                  <a:lnTo>
                    <a:pt x="483870" y="186562"/>
                  </a:lnTo>
                  <a:lnTo>
                    <a:pt x="491363" y="194690"/>
                  </a:lnTo>
                  <a:lnTo>
                    <a:pt x="510667" y="195452"/>
                  </a:lnTo>
                  <a:lnTo>
                    <a:pt x="518795" y="187832"/>
                  </a:lnTo>
                  <a:lnTo>
                    <a:pt x="519175" y="178180"/>
                  </a:lnTo>
                  <a:lnTo>
                    <a:pt x="519429" y="168528"/>
                  </a:lnTo>
                  <a:lnTo>
                    <a:pt x="511937" y="160527"/>
                  </a:lnTo>
                  <a:lnTo>
                    <a:pt x="492632" y="159765"/>
                  </a:lnTo>
                  <a:close/>
                </a:path>
                <a:path w="1403350" h="196214">
                  <a:moveTo>
                    <a:pt x="423037" y="156972"/>
                  </a:moveTo>
                  <a:lnTo>
                    <a:pt x="414908" y="164337"/>
                  </a:lnTo>
                  <a:lnTo>
                    <a:pt x="413893" y="183641"/>
                  </a:lnTo>
                  <a:lnTo>
                    <a:pt x="421258" y="191897"/>
                  </a:lnTo>
                  <a:lnTo>
                    <a:pt x="431038" y="192277"/>
                  </a:lnTo>
                  <a:lnTo>
                    <a:pt x="440563" y="192786"/>
                  </a:lnTo>
                  <a:lnTo>
                    <a:pt x="448818" y="185419"/>
                  </a:lnTo>
                  <a:lnTo>
                    <a:pt x="449325" y="175767"/>
                  </a:lnTo>
                  <a:lnTo>
                    <a:pt x="448298" y="168909"/>
                  </a:lnTo>
                  <a:lnTo>
                    <a:pt x="444817" y="163194"/>
                  </a:lnTo>
                  <a:lnTo>
                    <a:pt x="439431" y="159194"/>
                  </a:lnTo>
                  <a:lnTo>
                    <a:pt x="432689" y="157479"/>
                  </a:lnTo>
                  <a:lnTo>
                    <a:pt x="423037" y="156972"/>
                  </a:lnTo>
                  <a:close/>
                </a:path>
                <a:path w="1403350" h="196214">
                  <a:moveTo>
                    <a:pt x="363600" y="152907"/>
                  </a:moveTo>
                  <a:lnTo>
                    <a:pt x="356697" y="153656"/>
                  </a:lnTo>
                  <a:lnTo>
                    <a:pt x="350853" y="156892"/>
                  </a:lnTo>
                  <a:lnTo>
                    <a:pt x="346652" y="162105"/>
                  </a:lnTo>
                  <a:lnTo>
                    <a:pt x="344677" y="168782"/>
                  </a:lnTo>
                  <a:lnTo>
                    <a:pt x="345497" y="175631"/>
                  </a:lnTo>
                  <a:lnTo>
                    <a:pt x="348757" y="181467"/>
                  </a:lnTo>
                  <a:lnTo>
                    <a:pt x="353947" y="185660"/>
                  </a:lnTo>
                  <a:lnTo>
                    <a:pt x="360552" y="187578"/>
                  </a:lnTo>
                  <a:lnTo>
                    <a:pt x="367474" y="186830"/>
                  </a:lnTo>
                  <a:lnTo>
                    <a:pt x="373348" y="183594"/>
                  </a:lnTo>
                  <a:lnTo>
                    <a:pt x="377555" y="178381"/>
                  </a:lnTo>
                  <a:lnTo>
                    <a:pt x="379475" y="171703"/>
                  </a:lnTo>
                  <a:lnTo>
                    <a:pt x="378727" y="164855"/>
                  </a:lnTo>
                  <a:lnTo>
                    <a:pt x="375491" y="159019"/>
                  </a:lnTo>
                  <a:lnTo>
                    <a:pt x="370278" y="154826"/>
                  </a:lnTo>
                  <a:lnTo>
                    <a:pt x="363600" y="152907"/>
                  </a:lnTo>
                  <a:close/>
                </a:path>
                <a:path w="1403350" h="196214">
                  <a:moveTo>
                    <a:pt x="294258" y="146430"/>
                  </a:moveTo>
                  <a:lnTo>
                    <a:pt x="287387" y="147157"/>
                  </a:lnTo>
                  <a:lnTo>
                    <a:pt x="281479" y="150336"/>
                  </a:lnTo>
                  <a:lnTo>
                    <a:pt x="277167" y="155467"/>
                  </a:lnTo>
                  <a:lnTo>
                    <a:pt x="275081" y="162051"/>
                  </a:lnTo>
                  <a:lnTo>
                    <a:pt x="275808" y="168977"/>
                  </a:lnTo>
                  <a:lnTo>
                    <a:pt x="278987" y="174878"/>
                  </a:lnTo>
                  <a:lnTo>
                    <a:pt x="284118" y="179161"/>
                  </a:lnTo>
                  <a:lnTo>
                    <a:pt x="290702" y="181228"/>
                  </a:lnTo>
                  <a:lnTo>
                    <a:pt x="297699" y="180574"/>
                  </a:lnTo>
                  <a:lnTo>
                    <a:pt x="303593" y="177418"/>
                  </a:lnTo>
                  <a:lnTo>
                    <a:pt x="307867" y="172263"/>
                  </a:lnTo>
                  <a:lnTo>
                    <a:pt x="309879" y="165607"/>
                  </a:lnTo>
                  <a:lnTo>
                    <a:pt x="309225" y="158736"/>
                  </a:lnTo>
                  <a:lnTo>
                    <a:pt x="306070" y="152828"/>
                  </a:lnTo>
                  <a:lnTo>
                    <a:pt x="300914" y="148516"/>
                  </a:lnTo>
                  <a:lnTo>
                    <a:pt x="294258" y="146430"/>
                  </a:lnTo>
                  <a:close/>
                </a:path>
                <a:path w="1403350" h="196214">
                  <a:moveTo>
                    <a:pt x="225551" y="138175"/>
                  </a:moveTo>
                  <a:lnTo>
                    <a:pt x="218636" y="138624"/>
                  </a:lnTo>
                  <a:lnTo>
                    <a:pt x="212613" y="141573"/>
                  </a:lnTo>
                  <a:lnTo>
                    <a:pt x="208139" y="146569"/>
                  </a:lnTo>
                  <a:lnTo>
                    <a:pt x="205867" y="153162"/>
                  </a:lnTo>
                  <a:lnTo>
                    <a:pt x="206259" y="160059"/>
                  </a:lnTo>
                  <a:lnTo>
                    <a:pt x="209200" y="166052"/>
                  </a:lnTo>
                  <a:lnTo>
                    <a:pt x="214189" y="170521"/>
                  </a:lnTo>
                  <a:lnTo>
                    <a:pt x="220725" y="172847"/>
                  </a:lnTo>
                  <a:lnTo>
                    <a:pt x="227641" y="172400"/>
                  </a:lnTo>
                  <a:lnTo>
                    <a:pt x="233664" y="169465"/>
                  </a:lnTo>
                  <a:lnTo>
                    <a:pt x="238138" y="164506"/>
                  </a:lnTo>
                  <a:lnTo>
                    <a:pt x="240411" y="157987"/>
                  </a:lnTo>
                  <a:lnTo>
                    <a:pt x="240018" y="151016"/>
                  </a:lnTo>
                  <a:lnTo>
                    <a:pt x="237077" y="144986"/>
                  </a:lnTo>
                  <a:lnTo>
                    <a:pt x="232088" y="140503"/>
                  </a:lnTo>
                  <a:lnTo>
                    <a:pt x="225551" y="138175"/>
                  </a:lnTo>
                  <a:close/>
                </a:path>
                <a:path w="1403350" h="196214">
                  <a:moveTo>
                    <a:pt x="156718" y="128269"/>
                  </a:moveTo>
                  <a:lnTo>
                    <a:pt x="149671" y="128569"/>
                  </a:lnTo>
                  <a:lnTo>
                    <a:pt x="143621" y="131429"/>
                  </a:lnTo>
                  <a:lnTo>
                    <a:pt x="139070" y="136360"/>
                  </a:lnTo>
                  <a:lnTo>
                    <a:pt x="136651" y="142875"/>
                  </a:lnTo>
                  <a:lnTo>
                    <a:pt x="137005" y="149794"/>
                  </a:lnTo>
                  <a:lnTo>
                    <a:pt x="139858" y="155844"/>
                  </a:lnTo>
                  <a:lnTo>
                    <a:pt x="144760" y="160395"/>
                  </a:lnTo>
                  <a:lnTo>
                    <a:pt x="151256" y="162813"/>
                  </a:lnTo>
                  <a:lnTo>
                    <a:pt x="158301" y="162460"/>
                  </a:lnTo>
                  <a:lnTo>
                    <a:pt x="164338" y="159607"/>
                  </a:lnTo>
                  <a:lnTo>
                    <a:pt x="168850" y="154705"/>
                  </a:lnTo>
                  <a:lnTo>
                    <a:pt x="171196" y="148209"/>
                  </a:lnTo>
                  <a:lnTo>
                    <a:pt x="170916" y="141271"/>
                  </a:lnTo>
                  <a:lnTo>
                    <a:pt x="168100" y="135191"/>
                  </a:lnTo>
                  <a:lnTo>
                    <a:pt x="163212" y="130635"/>
                  </a:lnTo>
                  <a:lnTo>
                    <a:pt x="156718" y="128269"/>
                  </a:lnTo>
                  <a:close/>
                </a:path>
                <a:path w="1403350" h="196214">
                  <a:moveTo>
                    <a:pt x="61087" y="75945"/>
                  </a:moveTo>
                  <a:lnTo>
                    <a:pt x="40290" y="76223"/>
                  </a:lnTo>
                  <a:lnTo>
                    <a:pt x="21875" y="84169"/>
                  </a:lnTo>
                  <a:lnTo>
                    <a:pt x="7794" y="98448"/>
                  </a:lnTo>
                  <a:lnTo>
                    <a:pt x="0" y="117728"/>
                  </a:lnTo>
                  <a:lnTo>
                    <a:pt x="297" y="138543"/>
                  </a:lnTo>
                  <a:lnTo>
                    <a:pt x="8286" y="156987"/>
                  </a:lnTo>
                  <a:lnTo>
                    <a:pt x="22609" y="171074"/>
                  </a:lnTo>
                  <a:lnTo>
                    <a:pt x="41910" y="178815"/>
                  </a:lnTo>
                  <a:lnTo>
                    <a:pt x="62706" y="178538"/>
                  </a:lnTo>
                  <a:lnTo>
                    <a:pt x="81121" y="170592"/>
                  </a:lnTo>
                  <a:lnTo>
                    <a:pt x="95202" y="156313"/>
                  </a:lnTo>
                  <a:lnTo>
                    <a:pt x="97503" y="150622"/>
                  </a:lnTo>
                  <a:lnTo>
                    <a:pt x="82042" y="150622"/>
                  </a:lnTo>
                  <a:lnTo>
                    <a:pt x="75570" y="148018"/>
                  </a:lnTo>
                  <a:lnTo>
                    <a:pt x="70754" y="143319"/>
                  </a:lnTo>
                  <a:lnTo>
                    <a:pt x="68058" y="137191"/>
                  </a:lnTo>
                  <a:lnTo>
                    <a:pt x="67945" y="130301"/>
                  </a:lnTo>
                  <a:lnTo>
                    <a:pt x="70548" y="123848"/>
                  </a:lnTo>
                  <a:lnTo>
                    <a:pt x="75247" y="119062"/>
                  </a:lnTo>
                  <a:lnTo>
                    <a:pt x="81375" y="116371"/>
                  </a:lnTo>
                  <a:lnTo>
                    <a:pt x="88265" y="116204"/>
                  </a:lnTo>
                  <a:lnTo>
                    <a:pt x="102693" y="116204"/>
                  </a:lnTo>
                  <a:lnTo>
                    <a:pt x="94710" y="97774"/>
                  </a:lnTo>
                  <a:lnTo>
                    <a:pt x="80387" y="83687"/>
                  </a:lnTo>
                  <a:lnTo>
                    <a:pt x="61087" y="75945"/>
                  </a:lnTo>
                  <a:close/>
                </a:path>
                <a:path w="1403350" h="196214">
                  <a:moveTo>
                    <a:pt x="88265" y="116204"/>
                  </a:moveTo>
                  <a:lnTo>
                    <a:pt x="81375" y="116371"/>
                  </a:lnTo>
                  <a:lnTo>
                    <a:pt x="75247" y="119062"/>
                  </a:lnTo>
                  <a:lnTo>
                    <a:pt x="70548" y="123848"/>
                  </a:lnTo>
                  <a:lnTo>
                    <a:pt x="67945" y="130301"/>
                  </a:lnTo>
                  <a:lnTo>
                    <a:pt x="68058" y="137191"/>
                  </a:lnTo>
                  <a:lnTo>
                    <a:pt x="70754" y="143319"/>
                  </a:lnTo>
                  <a:lnTo>
                    <a:pt x="75570" y="148018"/>
                  </a:lnTo>
                  <a:lnTo>
                    <a:pt x="82042" y="150622"/>
                  </a:lnTo>
                  <a:lnTo>
                    <a:pt x="88985" y="150508"/>
                  </a:lnTo>
                  <a:lnTo>
                    <a:pt x="95107" y="147812"/>
                  </a:lnTo>
                  <a:lnTo>
                    <a:pt x="99776" y="142996"/>
                  </a:lnTo>
                  <a:lnTo>
                    <a:pt x="102159" y="137032"/>
                  </a:lnTo>
                  <a:lnTo>
                    <a:pt x="102248" y="129635"/>
                  </a:lnTo>
                  <a:lnTo>
                    <a:pt x="99552" y="123507"/>
                  </a:lnTo>
                  <a:lnTo>
                    <a:pt x="94736" y="118808"/>
                  </a:lnTo>
                  <a:lnTo>
                    <a:pt x="88265" y="116204"/>
                  </a:lnTo>
                  <a:close/>
                </a:path>
                <a:path w="1403350" h="196214">
                  <a:moveTo>
                    <a:pt x="102693" y="116204"/>
                  </a:moveTo>
                  <a:lnTo>
                    <a:pt x="88265" y="116204"/>
                  </a:lnTo>
                  <a:lnTo>
                    <a:pt x="94736" y="118808"/>
                  </a:lnTo>
                  <a:lnTo>
                    <a:pt x="99552" y="123507"/>
                  </a:lnTo>
                  <a:lnTo>
                    <a:pt x="102248" y="129635"/>
                  </a:lnTo>
                  <a:lnTo>
                    <a:pt x="102362" y="136525"/>
                  </a:lnTo>
                  <a:lnTo>
                    <a:pt x="99776" y="142996"/>
                  </a:lnTo>
                  <a:lnTo>
                    <a:pt x="95107" y="147812"/>
                  </a:lnTo>
                  <a:lnTo>
                    <a:pt x="88985" y="150508"/>
                  </a:lnTo>
                  <a:lnTo>
                    <a:pt x="82042" y="150622"/>
                  </a:lnTo>
                  <a:lnTo>
                    <a:pt x="97503" y="150622"/>
                  </a:lnTo>
                  <a:lnTo>
                    <a:pt x="102932" y="137191"/>
                  </a:lnTo>
                  <a:lnTo>
                    <a:pt x="102808" y="123848"/>
                  </a:lnTo>
                  <a:lnTo>
                    <a:pt x="102693" y="116204"/>
                  </a:lnTo>
                  <a:close/>
                </a:path>
              </a:pathLst>
            </a:custGeom>
            <a:solidFill>
              <a:srgbClr val="E109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55195" y="6405981"/>
              <a:ext cx="140207" cy="21366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144014" y="761"/>
              <a:ext cx="50800" cy="6857365"/>
            </a:xfrm>
            <a:custGeom>
              <a:avLst/>
              <a:gdLst/>
              <a:ahLst/>
              <a:cxnLst/>
              <a:rect l="l" t="t" r="r" b="b"/>
              <a:pathLst>
                <a:path w="50800" h="6857365">
                  <a:moveTo>
                    <a:pt x="50800" y="0"/>
                  </a:moveTo>
                  <a:lnTo>
                    <a:pt x="0" y="0"/>
                  </a:lnTo>
                  <a:lnTo>
                    <a:pt x="0" y="6857238"/>
                  </a:lnTo>
                  <a:lnTo>
                    <a:pt x="50800" y="6857238"/>
                  </a:lnTo>
                  <a:lnTo>
                    <a:pt x="50800" y="0"/>
                  </a:lnTo>
                  <a:close/>
                </a:path>
              </a:pathLst>
            </a:custGeom>
            <a:solidFill>
              <a:srgbClr val="E109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2332" y="252984"/>
              <a:ext cx="1215390" cy="121843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50620" y="1711451"/>
              <a:ext cx="1215390" cy="121843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7552" y="3188207"/>
              <a:ext cx="1509522" cy="1512569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8661272" y="308609"/>
            <a:ext cx="3174365" cy="252222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160655">
              <a:lnSpc>
                <a:spcPts val="1939"/>
              </a:lnSpc>
              <a:spcBef>
                <a:spcPts val="345"/>
              </a:spcBef>
            </a:pPr>
            <a:r>
              <a:rPr sz="1800" spc="55" dirty="0">
                <a:solidFill>
                  <a:srgbClr val="FFFFFF"/>
                </a:solidFill>
                <a:latin typeface="Verdana"/>
                <a:cs typeface="Verdana"/>
              </a:rPr>
              <a:t>Роскомнадзор</a:t>
            </a:r>
            <a:r>
              <a:rPr sz="18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ежегодно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фиксирует</a:t>
            </a:r>
            <a:r>
              <a:rPr sz="18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65" dirty="0">
                <a:solidFill>
                  <a:srgbClr val="FFFFFF"/>
                </a:solidFill>
                <a:latin typeface="Verdana"/>
                <a:cs typeface="Verdana"/>
              </a:rPr>
              <a:t>России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ts val="1814"/>
              </a:lnSpc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до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300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эпизодов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endParaRPr sz="1800">
              <a:latin typeface="Verdana"/>
              <a:cs typeface="Verdana"/>
            </a:endParaRPr>
          </a:p>
          <a:p>
            <a:pPr marL="12700" marR="216535">
              <a:lnSpc>
                <a:spcPts val="1939"/>
              </a:lnSpc>
              <a:spcBef>
                <a:spcPts val="145"/>
              </a:spcBef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публикацией</a:t>
            </a:r>
            <a:r>
              <a:rPr sz="18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соцсетях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призывов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школьной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стрельбе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55" dirty="0">
                <a:solidFill>
                  <a:srgbClr val="FFFFFF"/>
                </a:solidFill>
                <a:latin typeface="Verdana"/>
                <a:cs typeface="Verdana"/>
              </a:rPr>
              <a:t>или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её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оправдывающих.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ts val="1820"/>
              </a:lnSpc>
            </a:pPr>
            <a:r>
              <a:rPr sz="1800" spc="45" dirty="0">
                <a:solidFill>
                  <a:srgbClr val="FFFFFF"/>
                </a:solidFill>
                <a:latin typeface="Verdana"/>
                <a:cs typeface="Verdana"/>
              </a:rPr>
              <a:t>Ведомство</a:t>
            </a:r>
            <a:r>
              <a:rPr sz="18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отмечает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ts val="1945"/>
              </a:lnSpc>
            </a:pP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тенденцию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ts val="2050"/>
              </a:lnSpc>
            </a:pP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увеличению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этого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числа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70202" y="642366"/>
            <a:ext cx="7112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95" dirty="0">
                <a:solidFill>
                  <a:srgbClr val="171717"/>
                </a:solidFill>
                <a:latin typeface="Tahoma"/>
                <a:cs typeface="Tahoma"/>
              </a:rPr>
              <a:t>19</a:t>
            </a:r>
            <a:r>
              <a:rPr sz="1600" spc="-60" dirty="0">
                <a:solidFill>
                  <a:srgbClr val="171717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171717"/>
                </a:solidFill>
                <a:latin typeface="Tahoma"/>
                <a:cs typeface="Tahoma"/>
              </a:rPr>
              <a:t>дек.</a:t>
            </a:r>
            <a:endParaRPr sz="1600">
              <a:latin typeface="Tahoma"/>
              <a:cs typeface="Tahoma"/>
            </a:endParaRPr>
          </a:p>
          <a:p>
            <a:pPr marL="125730">
              <a:lnSpc>
                <a:spcPct val="100000"/>
              </a:lnSpc>
            </a:pPr>
            <a:r>
              <a:rPr sz="1600" spc="-20" dirty="0">
                <a:solidFill>
                  <a:srgbClr val="171717"/>
                </a:solidFill>
                <a:latin typeface="Tahoma"/>
                <a:cs typeface="Tahoma"/>
              </a:rPr>
              <a:t>2018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39723" y="2085848"/>
            <a:ext cx="102996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171717"/>
                </a:solidFill>
                <a:latin typeface="Tahoma"/>
                <a:cs typeface="Tahoma"/>
              </a:rPr>
              <a:t>2021-</a:t>
            </a:r>
            <a:r>
              <a:rPr sz="1600" spc="50" dirty="0">
                <a:solidFill>
                  <a:srgbClr val="171717"/>
                </a:solidFill>
                <a:latin typeface="Tahoma"/>
                <a:cs typeface="Tahoma"/>
              </a:rPr>
              <a:t>2022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596389" y="2329687"/>
            <a:ext cx="3155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solidFill>
                  <a:srgbClr val="171717"/>
                </a:solidFill>
                <a:latin typeface="Tahoma"/>
                <a:cs typeface="Tahoma"/>
              </a:rPr>
              <a:t>г.г.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31544" y="3630548"/>
            <a:ext cx="14052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20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0" dirty="0">
                <a:solidFill>
                  <a:srgbClr val="FFFFFF"/>
                </a:solidFill>
                <a:latin typeface="Tahoma"/>
                <a:cs typeface="Tahoma"/>
              </a:rPr>
              <a:t>февраля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417447" y="3935348"/>
            <a:ext cx="6337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85" dirty="0">
                <a:solidFill>
                  <a:srgbClr val="FFFFFF"/>
                </a:solidFill>
                <a:latin typeface="Tahoma"/>
                <a:cs typeface="Tahoma"/>
              </a:rPr>
              <a:t>2022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747010" y="5497169"/>
            <a:ext cx="8636000" cy="112966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7145" marR="5080">
              <a:lnSpc>
                <a:spcPct val="90100"/>
              </a:lnSpc>
              <a:spcBef>
                <a:spcPts val="285"/>
              </a:spcBef>
            </a:pPr>
            <a:r>
              <a:rPr sz="1600" spc="70" dirty="0">
                <a:solidFill>
                  <a:srgbClr val="171717"/>
                </a:solidFill>
                <a:latin typeface="Verdana"/>
                <a:cs typeface="Verdana"/>
              </a:rPr>
              <a:t>и</a:t>
            </a:r>
            <a:r>
              <a:rPr sz="1600" spc="1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spc="-25" dirty="0">
                <a:solidFill>
                  <a:srgbClr val="171717"/>
                </a:solidFill>
                <a:latin typeface="Verdana"/>
                <a:cs typeface="Verdana"/>
              </a:rPr>
              <a:t>их</a:t>
            </a:r>
            <a:r>
              <a:rPr sz="1600" spc="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репост</a:t>
            </a:r>
            <a:r>
              <a:rPr sz="1600" spc="3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квалифицируются</a:t>
            </a:r>
            <a:r>
              <a:rPr sz="1600" spc="35" dirty="0">
                <a:solidFill>
                  <a:srgbClr val="171717"/>
                </a:solidFill>
                <a:latin typeface="Verdana"/>
                <a:cs typeface="Verdana"/>
              </a:rPr>
              <a:t>  </a:t>
            </a: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правоохранительными</a:t>
            </a:r>
            <a:r>
              <a:rPr sz="1600" spc="2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органами</a:t>
            </a:r>
            <a:r>
              <a:rPr sz="1600" spc="3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spc="-35" dirty="0">
                <a:solidFill>
                  <a:srgbClr val="171717"/>
                </a:solidFill>
                <a:latin typeface="Verdana"/>
                <a:cs typeface="Verdana"/>
              </a:rPr>
              <a:t>как</a:t>
            </a:r>
            <a:r>
              <a:rPr sz="1600" spc="1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171717"/>
                </a:solidFill>
                <a:latin typeface="Verdana"/>
                <a:cs typeface="Verdana"/>
              </a:rPr>
              <a:t>подготовка </a:t>
            </a:r>
            <a:r>
              <a:rPr sz="1600" spc="-35" dirty="0">
                <a:solidFill>
                  <a:srgbClr val="171717"/>
                </a:solidFill>
                <a:latin typeface="Verdana"/>
                <a:cs typeface="Verdana"/>
              </a:rPr>
              <a:t>к </a:t>
            </a: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террористическому</a:t>
            </a:r>
            <a:r>
              <a:rPr sz="1600" spc="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spc="-55" dirty="0">
                <a:solidFill>
                  <a:srgbClr val="171717"/>
                </a:solidFill>
                <a:latin typeface="Verdana"/>
                <a:cs typeface="Verdana"/>
              </a:rPr>
              <a:t>акту</a:t>
            </a:r>
            <a:r>
              <a:rPr sz="1600" spc="-2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spc="70" dirty="0">
                <a:solidFill>
                  <a:srgbClr val="171717"/>
                </a:solidFill>
                <a:latin typeface="Verdana"/>
                <a:cs typeface="Verdana"/>
              </a:rPr>
              <a:t>и</a:t>
            </a:r>
            <a:r>
              <a:rPr sz="1600" spc="-3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предполагают</a:t>
            </a:r>
            <a:r>
              <a:rPr sz="1600" spc="-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spc="50" dirty="0">
                <a:solidFill>
                  <a:srgbClr val="171717"/>
                </a:solidFill>
                <a:latin typeface="Verdana"/>
                <a:cs typeface="Verdana"/>
              </a:rPr>
              <a:t>лишение</a:t>
            </a:r>
            <a:r>
              <a:rPr sz="1600" spc="-3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свободы</a:t>
            </a:r>
            <a:r>
              <a:rPr sz="1600" spc="-5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на</a:t>
            </a:r>
            <a:r>
              <a:rPr sz="1600" spc="-3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срок</a:t>
            </a:r>
            <a:r>
              <a:rPr sz="1600" spc="-2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171717"/>
                </a:solidFill>
                <a:latin typeface="Verdana"/>
                <a:cs typeface="Verdana"/>
              </a:rPr>
              <a:t>от</a:t>
            </a:r>
            <a:r>
              <a:rPr sz="1600" spc="-35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8</a:t>
            </a:r>
            <a:r>
              <a:rPr sz="1600" spc="-1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spc="-25" dirty="0">
                <a:solidFill>
                  <a:srgbClr val="171717"/>
                </a:solidFill>
                <a:latin typeface="Verdana"/>
                <a:cs typeface="Verdana"/>
              </a:rPr>
              <a:t>лет</a:t>
            </a:r>
            <a:r>
              <a:rPr sz="1600" spc="50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до</a:t>
            </a:r>
            <a:r>
              <a:rPr sz="1600" spc="-3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пожизненного</a:t>
            </a:r>
            <a:r>
              <a:rPr sz="1600" spc="-4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заключения</a:t>
            </a:r>
            <a:r>
              <a:rPr sz="1600" spc="1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spc="-125" dirty="0">
                <a:solidFill>
                  <a:srgbClr val="171717"/>
                </a:solidFill>
                <a:latin typeface="Verdana"/>
                <a:cs typeface="Verdana"/>
              </a:rPr>
              <a:t>(ст.</a:t>
            </a: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spc="-70" dirty="0">
                <a:solidFill>
                  <a:srgbClr val="171717"/>
                </a:solidFill>
                <a:latin typeface="Verdana"/>
                <a:cs typeface="Verdana"/>
              </a:rPr>
              <a:t>205</a:t>
            </a:r>
            <a:r>
              <a:rPr sz="1600" spc="-1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УК</a:t>
            </a:r>
            <a:r>
              <a:rPr sz="1600" spc="1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spc="150" dirty="0">
                <a:solidFill>
                  <a:srgbClr val="171717"/>
                </a:solidFill>
                <a:latin typeface="Verdana"/>
                <a:cs typeface="Verdana"/>
              </a:rPr>
              <a:t>РФ</a:t>
            </a:r>
            <a:r>
              <a:rPr sz="1600" dirty="0">
                <a:solidFill>
                  <a:srgbClr val="171717"/>
                </a:solidFill>
                <a:latin typeface="Verdana"/>
                <a:cs typeface="Verdana"/>
              </a:rPr>
              <a:t> «Террористический</a:t>
            </a:r>
            <a:r>
              <a:rPr sz="1600" spc="40" dirty="0">
                <a:solidFill>
                  <a:srgbClr val="171717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171717"/>
                </a:solidFill>
                <a:latin typeface="Verdana"/>
                <a:cs typeface="Verdana"/>
              </a:rPr>
              <a:t>акт»).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160"/>
              </a:spcBef>
            </a:pPr>
            <a:r>
              <a:rPr sz="1800" spc="145" dirty="0">
                <a:solidFill>
                  <a:srgbClr val="E1096B"/>
                </a:solidFill>
                <a:latin typeface="Tahoma"/>
                <a:cs typeface="Tahoma"/>
              </a:rPr>
              <a:t>Ответственность</a:t>
            </a:r>
            <a:r>
              <a:rPr sz="1800" spc="-80" dirty="0">
                <a:solidFill>
                  <a:srgbClr val="E1096B"/>
                </a:solidFill>
                <a:latin typeface="Tahoma"/>
                <a:cs typeface="Tahoma"/>
              </a:rPr>
              <a:t> </a:t>
            </a:r>
            <a:r>
              <a:rPr sz="1800" spc="185" dirty="0">
                <a:solidFill>
                  <a:srgbClr val="E1096B"/>
                </a:solidFill>
                <a:latin typeface="Tahoma"/>
                <a:cs typeface="Tahoma"/>
              </a:rPr>
              <a:t>по</a:t>
            </a:r>
            <a:r>
              <a:rPr sz="1800" spc="-80" dirty="0">
                <a:solidFill>
                  <a:srgbClr val="E1096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E1096B"/>
                </a:solidFill>
                <a:latin typeface="Tahoma"/>
                <a:cs typeface="Tahoma"/>
              </a:rPr>
              <a:t>ст.</a:t>
            </a:r>
            <a:r>
              <a:rPr sz="1800" spc="-50" dirty="0">
                <a:solidFill>
                  <a:srgbClr val="E1096B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E1096B"/>
                </a:solidFill>
                <a:latin typeface="Tahoma"/>
                <a:cs typeface="Tahoma"/>
              </a:rPr>
              <a:t>205</a:t>
            </a:r>
            <a:r>
              <a:rPr sz="1800" spc="-60" dirty="0">
                <a:solidFill>
                  <a:srgbClr val="E1096B"/>
                </a:solidFill>
                <a:latin typeface="Tahoma"/>
                <a:cs typeface="Tahoma"/>
              </a:rPr>
              <a:t> </a:t>
            </a:r>
            <a:r>
              <a:rPr sz="1800" spc="190" dirty="0">
                <a:solidFill>
                  <a:srgbClr val="E1096B"/>
                </a:solidFill>
                <a:latin typeface="Tahoma"/>
                <a:cs typeface="Tahoma"/>
              </a:rPr>
              <a:t>УК</a:t>
            </a:r>
            <a:r>
              <a:rPr sz="1800" spc="-60" dirty="0">
                <a:solidFill>
                  <a:srgbClr val="E1096B"/>
                </a:solidFill>
                <a:latin typeface="Tahoma"/>
                <a:cs typeface="Tahoma"/>
              </a:rPr>
              <a:t> </a:t>
            </a:r>
            <a:r>
              <a:rPr sz="1800" spc="300" dirty="0">
                <a:solidFill>
                  <a:srgbClr val="E1096B"/>
                </a:solidFill>
                <a:latin typeface="Tahoma"/>
                <a:cs typeface="Tahoma"/>
              </a:rPr>
              <a:t>РФ</a:t>
            </a:r>
            <a:r>
              <a:rPr sz="1800" spc="-50" dirty="0">
                <a:solidFill>
                  <a:srgbClr val="E1096B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E1096B"/>
                </a:solidFill>
                <a:latin typeface="Tahoma"/>
                <a:cs typeface="Tahoma"/>
              </a:rPr>
              <a:t>наступает</a:t>
            </a:r>
            <a:r>
              <a:rPr sz="1800" spc="-75" dirty="0">
                <a:solidFill>
                  <a:srgbClr val="E1096B"/>
                </a:solidFill>
                <a:latin typeface="Tahoma"/>
                <a:cs typeface="Tahoma"/>
              </a:rPr>
              <a:t> </a:t>
            </a:r>
            <a:r>
              <a:rPr sz="1800" spc="195" dirty="0">
                <a:solidFill>
                  <a:srgbClr val="E1096B"/>
                </a:solidFill>
                <a:latin typeface="Tahoma"/>
                <a:cs typeface="Tahoma"/>
              </a:rPr>
              <a:t>с</a:t>
            </a:r>
            <a:r>
              <a:rPr sz="1800" spc="-60" dirty="0">
                <a:solidFill>
                  <a:srgbClr val="E1096B"/>
                </a:solidFill>
                <a:latin typeface="Tahoma"/>
                <a:cs typeface="Tahoma"/>
              </a:rPr>
              <a:t> </a:t>
            </a:r>
            <a:r>
              <a:rPr sz="1800" spc="-65" dirty="0">
                <a:solidFill>
                  <a:srgbClr val="E1096B"/>
                </a:solidFill>
                <a:latin typeface="Tahoma"/>
                <a:cs typeface="Tahoma"/>
              </a:rPr>
              <a:t>14</a:t>
            </a:r>
            <a:r>
              <a:rPr sz="1800" spc="-70" dirty="0">
                <a:solidFill>
                  <a:srgbClr val="E1096B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E1096B"/>
                </a:solidFill>
                <a:latin typeface="Tahoma"/>
                <a:cs typeface="Tahoma"/>
              </a:rPr>
              <a:t>лет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15055" y="278891"/>
            <a:ext cx="4445508" cy="629412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23047" y="278891"/>
            <a:ext cx="4447032" cy="629412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684889" y="6542633"/>
            <a:ext cx="12636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5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31029" y="3719321"/>
            <a:ext cx="2885440" cy="1473835"/>
          </a:xfrm>
          <a:custGeom>
            <a:avLst/>
            <a:gdLst/>
            <a:ahLst/>
            <a:cxnLst/>
            <a:rect l="l" t="t" r="r" b="b"/>
            <a:pathLst>
              <a:path w="2885440" h="1473835">
                <a:moveTo>
                  <a:pt x="0" y="1473708"/>
                </a:moveTo>
                <a:lnTo>
                  <a:pt x="2884931" y="1473708"/>
                </a:lnTo>
                <a:lnTo>
                  <a:pt x="2884931" y="0"/>
                </a:lnTo>
                <a:lnTo>
                  <a:pt x="0" y="0"/>
                </a:lnTo>
                <a:lnTo>
                  <a:pt x="0" y="1473708"/>
                </a:lnTo>
                <a:close/>
              </a:path>
            </a:pathLst>
          </a:custGeom>
          <a:ln w="222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472178" y="1794510"/>
            <a:ext cx="2976880" cy="858519"/>
          </a:xfrm>
          <a:custGeom>
            <a:avLst/>
            <a:gdLst/>
            <a:ahLst/>
            <a:cxnLst/>
            <a:rect l="l" t="t" r="r" b="b"/>
            <a:pathLst>
              <a:path w="2976879" h="858519">
                <a:moveTo>
                  <a:pt x="0" y="858012"/>
                </a:moveTo>
                <a:lnTo>
                  <a:pt x="2976372" y="858012"/>
                </a:lnTo>
                <a:lnTo>
                  <a:pt x="2976372" y="0"/>
                </a:lnTo>
                <a:lnTo>
                  <a:pt x="0" y="0"/>
                </a:lnTo>
                <a:lnTo>
                  <a:pt x="0" y="858012"/>
                </a:lnTo>
                <a:close/>
              </a:path>
            </a:pathLst>
          </a:custGeom>
          <a:ln w="222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0" y="299021"/>
            <a:ext cx="4390390" cy="5850255"/>
            <a:chOff x="0" y="299021"/>
            <a:chExt cx="4390390" cy="5850255"/>
          </a:xfrm>
        </p:grpSpPr>
        <p:sp>
          <p:nvSpPr>
            <p:cNvPr id="8" name="object 8"/>
            <p:cNvSpPr/>
            <p:nvPr/>
          </p:nvSpPr>
          <p:spPr>
            <a:xfrm>
              <a:off x="3152394" y="310134"/>
              <a:ext cx="1226820" cy="5828030"/>
            </a:xfrm>
            <a:custGeom>
              <a:avLst/>
              <a:gdLst/>
              <a:ahLst/>
              <a:cxnLst/>
              <a:rect l="l" t="t" r="r" b="b"/>
              <a:pathLst>
                <a:path w="1226820" h="5828030">
                  <a:moveTo>
                    <a:pt x="0" y="1152144"/>
                  </a:moveTo>
                  <a:lnTo>
                    <a:pt x="1226820" y="1152144"/>
                  </a:lnTo>
                  <a:lnTo>
                    <a:pt x="1226820" y="0"/>
                  </a:lnTo>
                  <a:lnTo>
                    <a:pt x="0" y="0"/>
                  </a:lnTo>
                  <a:lnTo>
                    <a:pt x="0" y="1152144"/>
                  </a:lnTo>
                  <a:close/>
                </a:path>
                <a:path w="1226820" h="5828030">
                  <a:moveTo>
                    <a:pt x="0" y="5827776"/>
                  </a:moveTo>
                  <a:lnTo>
                    <a:pt x="1207008" y="5827776"/>
                  </a:lnTo>
                  <a:lnTo>
                    <a:pt x="1207008" y="3168396"/>
                  </a:lnTo>
                  <a:lnTo>
                    <a:pt x="0" y="3168396"/>
                  </a:lnTo>
                  <a:lnTo>
                    <a:pt x="0" y="5827776"/>
                  </a:lnTo>
                  <a:close/>
                </a:path>
              </a:pathLst>
            </a:custGeom>
            <a:ln w="222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601979"/>
              <a:ext cx="3248406" cy="541705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26719" y="3157728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40" h="320039">
                  <a:moveTo>
                    <a:pt x="160020" y="0"/>
                  </a:moveTo>
                  <a:lnTo>
                    <a:pt x="109440" y="8156"/>
                  </a:lnTo>
                  <a:lnTo>
                    <a:pt x="65513" y="30870"/>
                  </a:lnTo>
                  <a:lnTo>
                    <a:pt x="30873" y="65507"/>
                  </a:lnTo>
                  <a:lnTo>
                    <a:pt x="8157" y="109435"/>
                  </a:lnTo>
                  <a:lnTo>
                    <a:pt x="0" y="160020"/>
                  </a:lnTo>
                  <a:lnTo>
                    <a:pt x="8157" y="210604"/>
                  </a:lnTo>
                  <a:lnTo>
                    <a:pt x="30873" y="254532"/>
                  </a:lnTo>
                  <a:lnTo>
                    <a:pt x="65513" y="289169"/>
                  </a:lnTo>
                  <a:lnTo>
                    <a:pt x="109440" y="311883"/>
                  </a:lnTo>
                  <a:lnTo>
                    <a:pt x="160020" y="320039"/>
                  </a:lnTo>
                  <a:lnTo>
                    <a:pt x="210599" y="311883"/>
                  </a:lnTo>
                  <a:lnTo>
                    <a:pt x="254526" y="289169"/>
                  </a:lnTo>
                  <a:lnTo>
                    <a:pt x="289166" y="254532"/>
                  </a:lnTo>
                  <a:lnTo>
                    <a:pt x="311882" y="210604"/>
                  </a:lnTo>
                  <a:lnTo>
                    <a:pt x="320039" y="160020"/>
                  </a:lnTo>
                  <a:lnTo>
                    <a:pt x="311882" y="109435"/>
                  </a:lnTo>
                  <a:lnTo>
                    <a:pt x="289166" y="65507"/>
                  </a:lnTo>
                  <a:lnTo>
                    <a:pt x="254526" y="30870"/>
                  </a:lnTo>
                  <a:lnTo>
                    <a:pt x="210599" y="8156"/>
                  </a:lnTo>
                  <a:lnTo>
                    <a:pt x="1600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26719" y="3157728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40" h="320039">
                  <a:moveTo>
                    <a:pt x="0" y="160020"/>
                  </a:moveTo>
                  <a:lnTo>
                    <a:pt x="8157" y="109435"/>
                  </a:lnTo>
                  <a:lnTo>
                    <a:pt x="30873" y="65507"/>
                  </a:lnTo>
                  <a:lnTo>
                    <a:pt x="65513" y="30870"/>
                  </a:lnTo>
                  <a:lnTo>
                    <a:pt x="109440" y="8156"/>
                  </a:lnTo>
                  <a:lnTo>
                    <a:pt x="160020" y="0"/>
                  </a:lnTo>
                  <a:lnTo>
                    <a:pt x="210599" y="8156"/>
                  </a:lnTo>
                  <a:lnTo>
                    <a:pt x="254526" y="30870"/>
                  </a:lnTo>
                  <a:lnTo>
                    <a:pt x="289166" y="65507"/>
                  </a:lnTo>
                  <a:lnTo>
                    <a:pt x="311882" y="109435"/>
                  </a:lnTo>
                  <a:lnTo>
                    <a:pt x="320039" y="160020"/>
                  </a:lnTo>
                  <a:lnTo>
                    <a:pt x="311882" y="210604"/>
                  </a:lnTo>
                  <a:lnTo>
                    <a:pt x="289166" y="254532"/>
                  </a:lnTo>
                  <a:lnTo>
                    <a:pt x="254526" y="289169"/>
                  </a:lnTo>
                  <a:lnTo>
                    <a:pt x="210599" y="311883"/>
                  </a:lnTo>
                  <a:lnTo>
                    <a:pt x="160020" y="320039"/>
                  </a:lnTo>
                  <a:lnTo>
                    <a:pt x="109440" y="311883"/>
                  </a:lnTo>
                  <a:lnTo>
                    <a:pt x="65513" y="289169"/>
                  </a:lnTo>
                  <a:lnTo>
                    <a:pt x="30873" y="254532"/>
                  </a:lnTo>
                  <a:lnTo>
                    <a:pt x="8157" y="210604"/>
                  </a:lnTo>
                  <a:lnTo>
                    <a:pt x="0" y="16002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7654290" y="310134"/>
            <a:ext cx="4396740" cy="6263640"/>
          </a:xfrm>
          <a:custGeom>
            <a:avLst/>
            <a:gdLst/>
            <a:ahLst/>
            <a:cxnLst/>
            <a:rect l="l" t="t" r="r" b="b"/>
            <a:pathLst>
              <a:path w="4396740" h="6263640">
                <a:moveTo>
                  <a:pt x="19811" y="1225296"/>
                </a:moveTo>
                <a:lnTo>
                  <a:pt x="1248155" y="1225296"/>
                </a:lnTo>
                <a:lnTo>
                  <a:pt x="1248155" y="0"/>
                </a:lnTo>
                <a:lnTo>
                  <a:pt x="19811" y="0"/>
                </a:lnTo>
                <a:lnTo>
                  <a:pt x="19811" y="1225296"/>
                </a:lnTo>
                <a:close/>
              </a:path>
              <a:path w="4396740" h="6263640">
                <a:moveTo>
                  <a:pt x="1441703" y="6263640"/>
                </a:moveTo>
                <a:lnTo>
                  <a:pt x="4396740" y="6263640"/>
                </a:lnTo>
                <a:lnTo>
                  <a:pt x="4396740" y="4171188"/>
                </a:lnTo>
                <a:lnTo>
                  <a:pt x="1441703" y="4171188"/>
                </a:lnTo>
                <a:lnTo>
                  <a:pt x="1441703" y="6263640"/>
                </a:lnTo>
                <a:close/>
              </a:path>
              <a:path w="4396740" h="6263640">
                <a:moveTo>
                  <a:pt x="1459991" y="240792"/>
                </a:moveTo>
                <a:lnTo>
                  <a:pt x="2433065" y="240792"/>
                </a:lnTo>
              </a:path>
              <a:path w="4396740" h="6263640">
                <a:moveTo>
                  <a:pt x="2371343" y="1399032"/>
                </a:moveTo>
                <a:lnTo>
                  <a:pt x="4063364" y="1399032"/>
                </a:lnTo>
              </a:path>
              <a:path w="4396740" h="6263640">
                <a:moveTo>
                  <a:pt x="2371343" y="1502664"/>
                </a:moveTo>
                <a:lnTo>
                  <a:pt x="4063364" y="1502664"/>
                </a:lnTo>
              </a:path>
              <a:path w="4396740" h="6263640">
                <a:moveTo>
                  <a:pt x="2371343" y="1740408"/>
                </a:moveTo>
                <a:lnTo>
                  <a:pt x="4008501" y="1740408"/>
                </a:lnTo>
              </a:path>
              <a:path w="4396740" h="6263640">
                <a:moveTo>
                  <a:pt x="2371343" y="1862328"/>
                </a:moveTo>
                <a:lnTo>
                  <a:pt x="3709796" y="1862328"/>
                </a:lnTo>
              </a:path>
              <a:path w="4396740" h="6263640">
                <a:moveTo>
                  <a:pt x="2365248" y="2002536"/>
                </a:moveTo>
                <a:lnTo>
                  <a:pt x="2551556" y="2002536"/>
                </a:lnTo>
              </a:path>
              <a:path w="4396740" h="6263640">
                <a:moveTo>
                  <a:pt x="2365248" y="2264664"/>
                </a:moveTo>
                <a:lnTo>
                  <a:pt x="2923412" y="2264664"/>
                </a:lnTo>
              </a:path>
              <a:path w="4396740" h="6263640">
                <a:moveTo>
                  <a:pt x="2365248" y="3124200"/>
                </a:moveTo>
                <a:lnTo>
                  <a:pt x="3179444" y="3124200"/>
                </a:lnTo>
              </a:path>
              <a:path w="4396740" h="6263640">
                <a:moveTo>
                  <a:pt x="0" y="4953000"/>
                </a:moveTo>
                <a:lnTo>
                  <a:pt x="1287779" y="4953000"/>
                </a:lnTo>
                <a:lnTo>
                  <a:pt x="1287779" y="2921508"/>
                </a:lnTo>
                <a:lnTo>
                  <a:pt x="0" y="2921508"/>
                </a:lnTo>
                <a:lnTo>
                  <a:pt x="0" y="4953000"/>
                </a:lnTo>
                <a:close/>
              </a:path>
              <a:path w="4396740" h="6263640">
                <a:moveTo>
                  <a:pt x="2354579" y="2127504"/>
                </a:moveTo>
                <a:lnTo>
                  <a:pt x="3588892" y="2127504"/>
                </a:lnTo>
              </a:path>
            </a:pathLst>
          </a:custGeom>
          <a:ln w="222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57936" y="2308047"/>
            <a:ext cx="2639695" cy="2618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700" spc="-10" dirty="0">
                <a:latin typeface="Verdana"/>
                <a:cs typeface="Verdana"/>
              </a:rPr>
              <a:t>Внимательно </a:t>
            </a:r>
            <a:r>
              <a:rPr sz="1700" spc="10" dirty="0">
                <a:latin typeface="Verdana"/>
                <a:cs typeface="Verdana"/>
              </a:rPr>
              <a:t>рассмотрите</a:t>
            </a:r>
            <a:r>
              <a:rPr sz="1700" spc="204" dirty="0">
                <a:latin typeface="Verdana"/>
                <a:cs typeface="Verdana"/>
              </a:rPr>
              <a:t> </a:t>
            </a:r>
            <a:r>
              <a:rPr sz="1700" spc="-10" dirty="0">
                <a:latin typeface="Verdana"/>
                <a:cs typeface="Verdana"/>
              </a:rPr>
              <a:t>профили. </a:t>
            </a:r>
            <a:r>
              <a:rPr sz="1700" dirty="0">
                <a:latin typeface="Verdana"/>
                <a:cs typeface="Verdana"/>
              </a:rPr>
              <a:t>На</a:t>
            </a:r>
            <a:r>
              <a:rPr sz="1700" spc="-105" dirty="0">
                <a:latin typeface="Verdana"/>
                <a:cs typeface="Verdana"/>
              </a:rPr>
              <a:t> </a:t>
            </a:r>
            <a:r>
              <a:rPr sz="1700" dirty="0">
                <a:latin typeface="Verdana"/>
                <a:cs typeface="Verdana"/>
              </a:rPr>
              <a:t>них</a:t>
            </a:r>
            <a:r>
              <a:rPr sz="1700" spc="-85" dirty="0">
                <a:latin typeface="Verdana"/>
                <a:cs typeface="Verdana"/>
              </a:rPr>
              <a:t> </a:t>
            </a:r>
            <a:r>
              <a:rPr sz="1700" spc="-10" dirty="0">
                <a:latin typeface="Verdana"/>
                <a:cs typeface="Verdana"/>
              </a:rPr>
              <a:t>выделены </a:t>
            </a:r>
            <a:r>
              <a:rPr sz="1700" b="1" spc="50" dirty="0">
                <a:latin typeface="Tahoma"/>
                <a:cs typeface="Tahoma"/>
              </a:rPr>
              <a:t>тревожные</a:t>
            </a:r>
            <a:r>
              <a:rPr sz="1700" b="1" spc="-35" dirty="0">
                <a:latin typeface="Tahoma"/>
                <a:cs typeface="Tahoma"/>
              </a:rPr>
              <a:t> </a:t>
            </a:r>
            <a:r>
              <a:rPr sz="1700" b="1" spc="45" dirty="0">
                <a:latin typeface="Tahoma"/>
                <a:cs typeface="Tahoma"/>
              </a:rPr>
              <a:t>признаки, </a:t>
            </a:r>
            <a:r>
              <a:rPr sz="1700" spc="-10" dirty="0">
                <a:latin typeface="Verdana"/>
                <a:cs typeface="Verdana"/>
              </a:rPr>
              <a:t>свидетельствующие</a:t>
            </a:r>
            <a:r>
              <a:rPr sz="1700" spc="500" dirty="0">
                <a:latin typeface="Verdana"/>
                <a:cs typeface="Verdana"/>
              </a:rPr>
              <a:t> </a:t>
            </a:r>
            <a:r>
              <a:rPr sz="1700" spc="50" dirty="0">
                <a:latin typeface="Verdana"/>
                <a:cs typeface="Verdana"/>
              </a:rPr>
              <a:t>об</a:t>
            </a:r>
            <a:r>
              <a:rPr sz="1700" spc="-20" dirty="0">
                <a:latin typeface="Verdana"/>
                <a:cs typeface="Verdana"/>
              </a:rPr>
              <a:t> </a:t>
            </a:r>
            <a:r>
              <a:rPr sz="1700" dirty="0">
                <a:latin typeface="Verdana"/>
                <a:cs typeface="Verdana"/>
              </a:rPr>
              <a:t>увлечении</a:t>
            </a:r>
            <a:r>
              <a:rPr sz="1700" spc="-30" dirty="0">
                <a:latin typeface="Verdana"/>
                <a:cs typeface="Verdana"/>
              </a:rPr>
              <a:t> </a:t>
            </a:r>
            <a:r>
              <a:rPr sz="1700" spc="-10" dirty="0">
                <a:latin typeface="Verdana"/>
                <a:cs typeface="Verdana"/>
              </a:rPr>
              <a:t>ребенка </a:t>
            </a:r>
            <a:r>
              <a:rPr sz="1700" dirty="0">
                <a:latin typeface="Verdana"/>
                <a:cs typeface="Verdana"/>
              </a:rPr>
              <a:t>темой</a:t>
            </a:r>
            <a:r>
              <a:rPr sz="1700" spc="80" dirty="0">
                <a:latin typeface="Verdana"/>
                <a:cs typeface="Verdana"/>
              </a:rPr>
              <a:t> </a:t>
            </a:r>
            <a:r>
              <a:rPr sz="1700" spc="-10" dirty="0">
                <a:latin typeface="Verdana"/>
                <a:cs typeface="Verdana"/>
              </a:rPr>
              <a:t>школьной стрельбы (скулшутингом</a:t>
            </a:r>
            <a:endParaRPr sz="17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700" spc="-10" dirty="0">
                <a:latin typeface="Verdana"/>
                <a:cs typeface="Verdana"/>
              </a:rPr>
              <a:t>/колумбайном*)</a:t>
            </a:r>
            <a:endParaRPr sz="1700">
              <a:latin typeface="Verdana"/>
              <a:cs typeface="Verdan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0520" y="1424939"/>
            <a:ext cx="743711" cy="743712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4639817" y="6221729"/>
            <a:ext cx="2414905" cy="0"/>
          </a:xfrm>
          <a:custGeom>
            <a:avLst/>
            <a:gdLst/>
            <a:ahLst/>
            <a:cxnLst/>
            <a:rect l="l" t="t" r="r" b="b"/>
            <a:pathLst>
              <a:path w="2414904">
                <a:moveTo>
                  <a:pt x="0" y="0"/>
                </a:moveTo>
                <a:lnTo>
                  <a:pt x="2414524" y="0"/>
                </a:lnTo>
              </a:path>
            </a:pathLst>
          </a:custGeom>
          <a:ln w="222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577334" y="470154"/>
            <a:ext cx="697230" cy="0"/>
          </a:xfrm>
          <a:custGeom>
            <a:avLst/>
            <a:gdLst/>
            <a:ahLst/>
            <a:cxnLst/>
            <a:rect l="l" t="t" r="r" b="b"/>
            <a:pathLst>
              <a:path w="697229">
                <a:moveTo>
                  <a:pt x="0" y="0"/>
                </a:moveTo>
                <a:lnTo>
                  <a:pt x="697229" y="0"/>
                </a:lnTo>
              </a:path>
            </a:pathLst>
          </a:custGeom>
          <a:ln w="222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911090" y="5592317"/>
            <a:ext cx="687705" cy="0"/>
          </a:xfrm>
          <a:custGeom>
            <a:avLst/>
            <a:gdLst/>
            <a:ahLst/>
            <a:cxnLst/>
            <a:rect l="l" t="t" r="r" b="b"/>
            <a:pathLst>
              <a:path w="687704">
                <a:moveTo>
                  <a:pt x="0" y="0"/>
                </a:moveTo>
                <a:lnTo>
                  <a:pt x="687324" y="0"/>
                </a:lnTo>
              </a:path>
            </a:pathLst>
          </a:custGeom>
          <a:ln w="222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69519" y="6453632"/>
            <a:ext cx="22288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*Запрещен</a:t>
            </a: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100" spc="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территории</a:t>
            </a:r>
            <a:r>
              <a:rPr sz="110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85" dirty="0">
                <a:solidFill>
                  <a:srgbClr val="FFFFFF"/>
                </a:solidFill>
                <a:latin typeface="Verdana"/>
                <a:cs typeface="Verdana"/>
              </a:rPr>
              <a:t>РФ</a:t>
            </a:r>
            <a:endParaRPr sz="1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25400"/>
            <a:ext cx="6892290" cy="6908800"/>
            <a:chOff x="0" y="-25400"/>
            <a:chExt cx="6892290" cy="69088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866890" cy="6858000"/>
            </a:xfrm>
            <a:custGeom>
              <a:avLst/>
              <a:gdLst/>
              <a:ahLst/>
              <a:cxnLst/>
              <a:rect l="l" t="t" r="r" b="b"/>
              <a:pathLst>
                <a:path w="6866890" h="6858000">
                  <a:moveTo>
                    <a:pt x="6006895" y="0"/>
                  </a:moveTo>
                  <a:lnTo>
                    <a:pt x="0" y="0"/>
                  </a:lnTo>
                  <a:lnTo>
                    <a:pt x="0" y="6857996"/>
                  </a:lnTo>
                  <a:lnTo>
                    <a:pt x="5999006" y="6857996"/>
                  </a:lnTo>
                  <a:lnTo>
                    <a:pt x="6866382" y="3384041"/>
                  </a:lnTo>
                  <a:lnTo>
                    <a:pt x="60068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999006" y="0"/>
              <a:ext cx="867410" cy="6858000"/>
            </a:xfrm>
            <a:custGeom>
              <a:avLst/>
              <a:gdLst/>
              <a:ahLst/>
              <a:cxnLst/>
              <a:rect l="l" t="t" r="r" b="b"/>
              <a:pathLst>
                <a:path w="867409" h="6858000">
                  <a:moveTo>
                    <a:pt x="7888" y="0"/>
                  </a:moveTo>
                  <a:lnTo>
                    <a:pt x="867375" y="3384041"/>
                  </a:lnTo>
                  <a:lnTo>
                    <a:pt x="0" y="6857996"/>
                  </a:lnTo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1380" y="949833"/>
            <a:ext cx="5561330" cy="1506855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1395"/>
              </a:spcBef>
            </a:pPr>
            <a:r>
              <a:rPr sz="5400" spc="484" dirty="0"/>
              <a:t>Скулшутинг </a:t>
            </a:r>
            <a:r>
              <a:rPr sz="5400" spc="200" dirty="0"/>
              <a:t>(«Колумбайн»*)</a:t>
            </a:r>
            <a:endParaRPr sz="5400"/>
          </a:p>
        </p:txBody>
      </p:sp>
      <p:sp>
        <p:nvSpPr>
          <p:cNvPr id="6" name="object 6"/>
          <p:cNvSpPr txBox="1"/>
          <p:nvPr/>
        </p:nvSpPr>
        <p:spPr>
          <a:xfrm>
            <a:off x="481380" y="2960370"/>
            <a:ext cx="5519420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Verdana"/>
                <a:cs typeface="Verdana"/>
              </a:rPr>
              <a:t>Планирование,</a:t>
            </a:r>
            <a:r>
              <a:rPr sz="2000" spc="110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организация</a:t>
            </a:r>
            <a:endParaRPr sz="20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</a:pPr>
            <a:r>
              <a:rPr sz="2000" spc="100" dirty="0">
                <a:latin typeface="Verdana"/>
                <a:cs typeface="Verdana"/>
              </a:rPr>
              <a:t>и</a:t>
            </a:r>
            <a:r>
              <a:rPr sz="2000" spc="-30" dirty="0">
                <a:latin typeface="Verdana"/>
                <a:cs typeface="Verdana"/>
              </a:rPr>
              <a:t> </a:t>
            </a:r>
            <a:r>
              <a:rPr sz="2000" spc="60" dirty="0">
                <a:latin typeface="Verdana"/>
                <a:cs typeface="Verdana"/>
              </a:rPr>
              <a:t>совершение</a:t>
            </a:r>
            <a:r>
              <a:rPr sz="2000" spc="-35" dirty="0">
                <a:latin typeface="Verdana"/>
                <a:cs typeface="Verdana"/>
              </a:rPr>
              <a:t> </a:t>
            </a:r>
            <a:r>
              <a:rPr sz="2000" spc="10" dirty="0">
                <a:latin typeface="Verdana"/>
                <a:cs typeface="Verdana"/>
              </a:rPr>
              <a:t>вооружённого</a:t>
            </a:r>
            <a:r>
              <a:rPr sz="2000" spc="-45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нападения </a:t>
            </a:r>
            <a:r>
              <a:rPr sz="2000" dirty="0">
                <a:latin typeface="Verdana"/>
                <a:cs typeface="Verdana"/>
              </a:rPr>
              <a:t>на</a:t>
            </a:r>
            <a:r>
              <a:rPr sz="2000" spc="11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образовательное</a:t>
            </a:r>
            <a:r>
              <a:rPr sz="2000" spc="7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учреждение</a:t>
            </a:r>
            <a:r>
              <a:rPr sz="2000" spc="75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любого </a:t>
            </a:r>
            <a:r>
              <a:rPr sz="2000" dirty="0">
                <a:latin typeface="Verdana"/>
                <a:cs typeface="Verdana"/>
              </a:rPr>
              <a:t>уровня</a:t>
            </a:r>
            <a:r>
              <a:rPr sz="2000" spc="-120" dirty="0">
                <a:latin typeface="Verdana"/>
                <a:cs typeface="Verdana"/>
              </a:rPr>
              <a:t> </a:t>
            </a:r>
            <a:r>
              <a:rPr sz="2000" spc="85" dirty="0">
                <a:latin typeface="Verdana"/>
                <a:cs typeface="Verdana"/>
              </a:rPr>
              <a:t>одним</a:t>
            </a:r>
            <a:r>
              <a:rPr sz="2000" spc="-120" dirty="0">
                <a:latin typeface="Verdana"/>
                <a:cs typeface="Verdana"/>
              </a:rPr>
              <a:t> </a:t>
            </a:r>
            <a:r>
              <a:rPr sz="2000" spc="75" dirty="0">
                <a:latin typeface="Verdana"/>
                <a:cs typeface="Verdana"/>
              </a:rPr>
              <a:t>или</a:t>
            </a:r>
            <a:r>
              <a:rPr sz="2000" spc="-120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несколькими </a:t>
            </a:r>
            <a:r>
              <a:rPr sz="2000" dirty="0">
                <a:latin typeface="Verdana"/>
                <a:cs typeface="Verdana"/>
              </a:rPr>
              <a:t>учащимися</a:t>
            </a:r>
            <a:r>
              <a:rPr sz="2000" spc="-50" dirty="0">
                <a:latin typeface="Verdana"/>
                <a:cs typeface="Verdana"/>
              </a:rPr>
              <a:t> </a:t>
            </a:r>
            <a:r>
              <a:rPr sz="2000" spc="60" dirty="0">
                <a:latin typeface="Verdana"/>
                <a:cs typeface="Verdana"/>
              </a:rPr>
              <a:t>с</a:t>
            </a:r>
            <a:r>
              <a:rPr sz="2000" spc="-3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целью</a:t>
            </a:r>
            <a:r>
              <a:rPr sz="2000" spc="-45" dirty="0">
                <a:latin typeface="Verdana"/>
                <a:cs typeface="Verdana"/>
              </a:rPr>
              <a:t> </a:t>
            </a:r>
            <a:r>
              <a:rPr sz="2000" spc="50" dirty="0">
                <a:latin typeface="Verdana"/>
                <a:cs typeface="Verdana"/>
              </a:rPr>
              <a:t>массового</a:t>
            </a:r>
            <a:r>
              <a:rPr sz="2000" spc="-35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убийства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677268" y="6440830"/>
            <a:ext cx="1339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450835" y="1824227"/>
            <a:ext cx="669925" cy="669925"/>
            <a:chOff x="7450835" y="1824227"/>
            <a:chExt cx="669925" cy="66992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50835" y="1824227"/>
              <a:ext cx="669810" cy="66979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74279" y="1943099"/>
              <a:ext cx="425196" cy="423672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7450835" y="626363"/>
            <a:ext cx="669925" cy="669925"/>
            <a:chOff x="7450835" y="626363"/>
            <a:chExt cx="669925" cy="669925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50835" y="626363"/>
              <a:ext cx="669810" cy="66979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74279" y="733043"/>
              <a:ext cx="434340" cy="434339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7450835" y="4219955"/>
            <a:ext cx="669925" cy="669925"/>
            <a:chOff x="7450835" y="4219955"/>
            <a:chExt cx="669925" cy="669925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50835" y="4219955"/>
              <a:ext cx="669810" cy="66979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78851" y="4323587"/>
              <a:ext cx="420624" cy="419100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7450835" y="5417820"/>
            <a:ext cx="669925" cy="669925"/>
            <a:chOff x="7450835" y="5417820"/>
            <a:chExt cx="669925" cy="669925"/>
          </a:xfrm>
        </p:grpSpPr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50835" y="5417820"/>
              <a:ext cx="669810" cy="66979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72755" y="5509260"/>
              <a:ext cx="432816" cy="432816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7450835" y="3023616"/>
            <a:ext cx="669925" cy="668655"/>
            <a:chOff x="7450835" y="3023616"/>
            <a:chExt cx="669925" cy="668655"/>
          </a:xfrm>
        </p:grpSpPr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50835" y="3023616"/>
              <a:ext cx="669810" cy="66827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69707" y="3125724"/>
              <a:ext cx="432816" cy="432815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8412606" y="1905126"/>
            <a:ext cx="2237740" cy="488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25"/>
              </a:lnSpc>
              <a:spcBef>
                <a:spcPts val="95"/>
              </a:spcBef>
            </a:pPr>
            <a:r>
              <a:rPr sz="1600" b="1" spc="55" dirty="0">
                <a:solidFill>
                  <a:srgbClr val="FFFFFF"/>
                </a:solidFill>
                <a:latin typeface="Tahoma"/>
                <a:cs typeface="Tahoma"/>
              </a:rPr>
              <a:t>Умысел</a:t>
            </a:r>
            <a:r>
              <a:rPr sz="1600" b="1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зачастую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825"/>
              </a:lnSpc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не</a:t>
            </a:r>
            <a:r>
              <a:rPr sz="16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конкретизирован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412606" y="4191380"/>
            <a:ext cx="3218180" cy="70802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</a:pPr>
            <a:r>
              <a:rPr sz="1600" b="1" spc="50" dirty="0">
                <a:solidFill>
                  <a:srgbClr val="FFFFFF"/>
                </a:solidFill>
                <a:latin typeface="Tahoma"/>
                <a:cs typeface="Tahoma"/>
              </a:rPr>
              <a:t>Последняя</a:t>
            </a:r>
            <a:r>
              <a:rPr sz="16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запланированная </a:t>
            </a:r>
            <a:r>
              <a:rPr sz="1600" b="1" dirty="0">
                <a:solidFill>
                  <a:srgbClr val="FFFFFF"/>
                </a:solidFill>
                <a:latin typeface="Tahoma"/>
                <a:cs typeface="Tahoma"/>
              </a:rPr>
              <a:t>жертва</a:t>
            </a:r>
            <a:r>
              <a:rPr sz="1600" b="1" spc="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школьного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стрелка</a:t>
            </a:r>
            <a:r>
              <a:rPr sz="1600" spc="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Verdana"/>
                <a:cs typeface="Verdana"/>
              </a:rPr>
              <a:t>–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он</a:t>
            </a:r>
            <a:r>
              <a:rPr sz="16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сам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412606" y="5390489"/>
            <a:ext cx="3516629" cy="70802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Скулшутинг</a:t>
            </a:r>
            <a:r>
              <a:rPr sz="16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статистически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предсказуем,</a:t>
            </a:r>
            <a:r>
              <a:rPr sz="16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но</a:t>
            </a:r>
            <a:r>
              <a:rPr sz="16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индивидуально </a:t>
            </a:r>
            <a:r>
              <a:rPr sz="1600" b="1" spc="50" dirty="0">
                <a:solidFill>
                  <a:srgbClr val="FFFFFF"/>
                </a:solidFill>
                <a:latin typeface="Tahoma"/>
                <a:cs typeface="Tahoma"/>
              </a:rPr>
              <a:t>непрогнозируем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412606" y="2974086"/>
            <a:ext cx="3259454" cy="70802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Уверенность</a:t>
            </a:r>
            <a:r>
              <a:rPr sz="1600" spc="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spc="45" dirty="0">
                <a:solidFill>
                  <a:srgbClr val="FFFFFF"/>
                </a:solidFill>
                <a:latin typeface="Tahoma"/>
                <a:cs typeface="Tahoma"/>
              </a:rPr>
              <a:t>отсутствии </a:t>
            </a:r>
            <a:r>
              <a:rPr sz="1600" b="1" dirty="0">
                <a:solidFill>
                  <a:srgbClr val="FFFFFF"/>
                </a:solidFill>
                <a:latin typeface="Tahoma"/>
                <a:cs typeface="Tahoma"/>
              </a:rPr>
              <a:t>альтернативы</a:t>
            </a:r>
            <a:r>
              <a:rPr sz="1600" b="1" spc="3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вооружённому насилию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412606" y="627634"/>
            <a:ext cx="3288029" cy="70802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>
              <a:lnSpc>
                <a:spcPct val="90100"/>
              </a:lnSpc>
              <a:spcBef>
                <a:spcPts val="285"/>
              </a:spcBef>
            </a:pPr>
            <a:r>
              <a:rPr sz="1600" b="1" spc="50" dirty="0">
                <a:solidFill>
                  <a:srgbClr val="FFFFFF"/>
                </a:solidFill>
                <a:latin typeface="Tahoma"/>
                <a:cs typeface="Tahoma"/>
              </a:rPr>
              <a:t>Мотив</a:t>
            </a:r>
            <a:r>
              <a:rPr sz="1600" b="1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стрелка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29" dirty="0">
                <a:solidFill>
                  <a:srgbClr val="FFFFFF"/>
                </a:solidFill>
                <a:latin typeface="Verdana"/>
                <a:cs typeface="Verdana"/>
              </a:rPr>
              <a:t>–</a:t>
            </a:r>
            <a:r>
              <a:rPr sz="16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FFFFFF"/>
                </a:solidFill>
                <a:latin typeface="Tahoma"/>
                <a:cs typeface="Tahoma"/>
              </a:rPr>
              <a:t>одна</a:t>
            </a:r>
            <a:r>
              <a:rPr sz="1600" b="1" spc="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45" dirty="0">
                <a:solidFill>
                  <a:srgbClr val="FFFFFF"/>
                </a:solidFill>
                <a:latin typeface="Tahoma"/>
                <a:cs typeface="Tahoma"/>
              </a:rPr>
              <a:t>идея 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или</a:t>
            </a:r>
            <a:r>
              <a:rPr sz="16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проблема,</a:t>
            </a:r>
            <a:r>
              <a:rPr sz="16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4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6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не</a:t>
            </a:r>
            <a:r>
              <a:rPr sz="16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идеология </a:t>
            </a:r>
            <a:r>
              <a:rPr sz="1600" spc="-80" dirty="0">
                <a:solidFill>
                  <a:srgbClr val="FFFFFF"/>
                </a:solidFill>
                <a:latin typeface="Verdana"/>
                <a:cs typeface="Verdana"/>
              </a:rPr>
              <a:t>(как</a:t>
            </a:r>
            <a:r>
              <a:rPr sz="16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случае</a:t>
            </a:r>
            <a:r>
              <a:rPr sz="16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экстремизма)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24967" y="6423152"/>
            <a:ext cx="28314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Verdana"/>
                <a:cs typeface="Verdana"/>
              </a:rPr>
              <a:t>*Запрещён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на</a:t>
            </a:r>
            <a:r>
              <a:rPr sz="1400" spc="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территории</a:t>
            </a:r>
            <a:r>
              <a:rPr sz="1400" spc="15" dirty="0">
                <a:latin typeface="Verdana"/>
                <a:cs typeface="Verdana"/>
              </a:rPr>
              <a:t> </a:t>
            </a:r>
            <a:r>
              <a:rPr sz="1400" spc="114" dirty="0">
                <a:latin typeface="Verdana"/>
                <a:cs typeface="Verdana"/>
              </a:rPr>
              <a:t>РФ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57544" y="969263"/>
            <a:ext cx="5932170" cy="3001645"/>
            <a:chOff x="6257544" y="969263"/>
            <a:chExt cx="5932170" cy="3001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57544" y="969263"/>
              <a:ext cx="3001518" cy="300151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91244" y="969263"/>
              <a:ext cx="2998470" cy="3001518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6250227" y="1013984"/>
            <a:ext cx="175260" cy="310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40"/>
              </a:lnSpc>
            </a:pPr>
            <a:r>
              <a:rPr sz="2000" spc="50" dirty="0">
                <a:solidFill>
                  <a:srgbClr val="FFFFFF"/>
                </a:solidFill>
                <a:latin typeface="Verdana"/>
                <a:cs typeface="Verdana"/>
              </a:rPr>
              <a:t>й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4565" y="993139"/>
            <a:ext cx="559879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нападения</a:t>
            </a:r>
            <a:r>
              <a:rPr sz="20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школу,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квалифицированны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как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b="1" spc="60" dirty="0">
                <a:solidFill>
                  <a:srgbClr val="FFFFFF"/>
                </a:solidFill>
                <a:latin typeface="Tahoma"/>
                <a:cs typeface="Tahoma"/>
              </a:rPr>
              <a:t>скулшутинг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680317" y="6440830"/>
            <a:ext cx="1308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7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1933955"/>
            <a:ext cx="6034405" cy="4921885"/>
            <a:chOff x="0" y="1933955"/>
            <a:chExt cx="6034405" cy="492188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933955"/>
              <a:ext cx="6034278" cy="492175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273807" y="5187695"/>
              <a:ext cx="449580" cy="449580"/>
            </a:xfrm>
            <a:custGeom>
              <a:avLst/>
              <a:gdLst/>
              <a:ahLst/>
              <a:cxnLst/>
              <a:rect l="l" t="t" r="r" b="b"/>
              <a:pathLst>
                <a:path w="449580" h="449579">
                  <a:moveTo>
                    <a:pt x="224790" y="0"/>
                  </a:moveTo>
                  <a:lnTo>
                    <a:pt x="179470" y="4564"/>
                  </a:lnTo>
                  <a:lnTo>
                    <a:pt x="137267" y="17656"/>
                  </a:lnTo>
                  <a:lnTo>
                    <a:pt x="99082" y="38375"/>
                  </a:lnTo>
                  <a:lnTo>
                    <a:pt x="65817" y="65817"/>
                  </a:lnTo>
                  <a:lnTo>
                    <a:pt x="38375" y="99082"/>
                  </a:lnTo>
                  <a:lnTo>
                    <a:pt x="17656" y="137267"/>
                  </a:lnTo>
                  <a:lnTo>
                    <a:pt x="4564" y="179470"/>
                  </a:lnTo>
                  <a:lnTo>
                    <a:pt x="0" y="224789"/>
                  </a:lnTo>
                  <a:lnTo>
                    <a:pt x="4564" y="270109"/>
                  </a:lnTo>
                  <a:lnTo>
                    <a:pt x="17656" y="312312"/>
                  </a:lnTo>
                  <a:lnTo>
                    <a:pt x="38375" y="350497"/>
                  </a:lnTo>
                  <a:lnTo>
                    <a:pt x="65817" y="383762"/>
                  </a:lnTo>
                  <a:lnTo>
                    <a:pt x="99082" y="411204"/>
                  </a:lnTo>
                  <a:lnTo>
                    <a:pt x="137267" y="431923"/>
                  </a:lnTo>
                  <a:lnTo>
                    <a:pt x="179470" y="445015"/>
                  </a:lnTo>
                  <a:lnTo>
                    <a:pt x="224790" y="449579"/>
                  </a:lnTo>
                  <a:lnTo>
                    <a:pt x="270109" y="445015"/>
                  </a:lnTo>
                  <a:lnTo>
                    <a:pt x="312312" y="431923"/>
                  </a:lnTo>
                  <a:lnTo>
                    <a:pt x="350497" y="411204"/>
                  </a:lnTo>
                  <a:lnTo>
                    <a:pt x="383762" y="383762"/>
                  </a:lnTo>
                  <a:lnTo>
                    <a:pt x="411204" y="350497"/>
                  </a:lnTo>
                  <a:lnTo>
                    <a:pt x="431923" y="312312"/>
                  </a:lnTo>
                  <a:lnTo>
                    <a:pt x="445015" y="270109"/>
                  </a:lnTo>
                  <a:lnTo>
                    <a:pt x="449580" y="224789"/>
                  </a:lnTo>
                  <a:lnTo>
                    <a:pt x="445015" y="179470"/>
                  </a:lnTo>
                  <a:lnTo>
                    <a:pt x="431923" y="137267"/>
                  </a:lnTo>
                  <a:lnTo>
                    <a:pt x="411204" y="99082"/>
                  </a:lnTo>
                  <a:lnTo>
                    <a:pt x="383762" y="65817"/>
                  </a:lnTo>
                  <a:lnTo>
                    <a:pt x="350497" y="38375"/>
                  </a:lnTo>
                  <a:lnTo>
                    <a:pt x="312312" y="17656"/>
                  </a:lnTo>
                  <a:lnTo>
                    <a:pt x="270109" y="4564"/>
                  </a:lnTo>
                  <a:lnTo>
                    <a:pt x="2247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75259" y="86614"/>
            <a:ext cx="572897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635" dirty="0">
                <a:solidFill>
                  <a:srgbClr val="FFFFFF"/>
                </a:solidFill>
              </a:rPr>
              <a:t>Первый</a:t>
            </a:r>
            <a:r>
              <a:rPr sz="5400" spc="-229" dirty="0">
                <a:solidFill>
                  <a:srgbClr val="FFFFFF"/>
                </a:solidFill>
              </a:rPr>
              <a:t> </a:t>
            </a:r>
            <a:r>
              <a:rPr sz="5400" spc="555" dirty="0">
                <a:solidFill>
                  <a:srgbClr val="FFFFFF"/>
                </a:solidFill>
              </a:rPr>
              <a:t>эпизод</a:t>
            </a:r>
            <a:endParaRPr sz="5400"/>
          </a:p>
        </p:txBody>
      </p:sp>
      <p:sp>
        <p:nvSpPr>
          <p:cNvPr id="12" name="object 12"/>
          <p:cNvSpPr txBox="1"/>
          <p:nvPr/>
        </p:nvSpPr>
        <p:spPr>
          <a:xfrm>
            <a:off x="1681733" y="3266947"/>
            <a:ext cx="23920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5" dirty="0">
                <a:latin typeface="Verdana"/>
                <a:cs typeface="Verdana"/>
              </a:rPr>
              <a:t>20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апреля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-180" dirty="0">
                <a:latin typeface="Verdana"/>
                <a:cs typeface="Verdana"/>
              </a:rPr>
              <a:t>1999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года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38555" y="3113532"/>
            <a:ext cx="2091689" cy="3083560"/>
            <a:chOff x="638555" y="3113532"/>
            <a:chExt cx="2091689" cy="3083560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8555" y="5413248"/>
              <a:ext cx="783336" cy="78333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2083" y="3113532"/>
              <a:ext cx="614172" cy="61417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37205" y="5809233"/>
              <a:ext cx="192531" cy="192531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667001" y="3948176"/>
            <a:ext cx="378841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Эрик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Харрис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80" dirty="0">
                <a:latin typeface="Verdana"/>
                <a:cs typeface="Verdana"/>
              </a:rPr>
              <a:t>и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Дилан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Клиболд </a:t>
            </a:r>
            <a:r>
              <a:rPr sz="1800" spc="55" dirty="0">
                <a:latin typeface="Verdana"/>
                <a:cs typeface="Verdana"/>
              </a:rPr>
              <a:t>совершили</a:t>
            </a:r>
            <a:r>
              <a:rPr sz="1800" spc="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массовое</a:t>
            </a:r>
            <a:r>
              <a:rPr sz="1800" spc="6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убийство </a:t>
            </a:r>
            <a:r>
              <a:rPr sz="1800" dirty="0">
                <a:latin typeface="Verdana"/>
                <a:cs typeface="Verdana"/>
              </a:rPr>
              <a:t>в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школе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Колумбайн,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spc="50" dirty="0">
                <a:latin typeface="Verdana"/>
                <a:cs typeface="Verdana"/>
              </a:rPr>
              <a:t>США</a:t>
            </a:r>
            <a:endParaRPr sz="1800">
              <a:latin typeface="Verdana"/>
              <a:cs typeface="Verdana"/>
            </a:endParaRPr>
          </a:p>
          <a:p>
            <a:pPr marL="12700" algn="just">
              <a:lnSpc>
                <a:spcPct val="100000"/>
              </a:lnSpc>
            </a:pPr>
            <a:r>
              <a:rPr sz="1800" spc="-295" dirty="0">
                <a:latin typeface="Verdana"/>
                <a:cs typeface="Verdana"/>
              </a:rPr>
              <a:t>(13</a:t>
            </a:r>
            <a:r>
              <a:rPr sz="1800" spc="-14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убитых</a:t>
            </a:r>
            <a:r>
              <a:rPr sz="1800" spc="-145" dirty="0">
                <a:latin typeface="Verdana"/>
                <a:cs typeface="Verdana"/>
              </a:rPr>
              <a:t> </a:t>
            </a:r>
            <a:r>
              <a:rPr sz="1800" spc="80" dirty="0">
                <a:latin typeface="Verdana"/>
                <a:cs typeface="Verdana"/>
              </a:rPr>
              <a:t>и</a:t>
            </a:r>
            <a:r>
              <a:rPr sz="1800" spc="-150" dirty="0">
                <a:latin typeface="Verdana"/>
                <a:cs typeface="Verdana"/>
              </a:rPr>
              <a:t> </a:t>
            </a:r>
            <a:r>
              <a:rPr sz="1800" spc="-145" dirty="0">
                <a:latin typeface="Verdana"/>
                <a:cs typeface="Verdana"/>
              </a:rPr>
              <a:t>23</a:t>
            </a:r>
            <a:r>
              <a:rPr sz="1800" spc="-1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раненых)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283577" y="5506618"/>
            <a:ext cx="1245235" cy="85407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480"/>
              </a:spcBef>
            </a:pP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Отсутствие поддержки 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участия</a:t>
            </a:r>
            <a:endParaRPr sz="1600">
              <a:latin typeface="Verdana"/>
              <a:cs typeface="Verdana"/>
            </a:endParaRPr>
          </a:p>
          <a:p>
            <a:pPr marL="12700" algn="just">
              <a:lnSpc>
                <a:spcPts val="1535"/>
              </a:lnSpc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семьях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283577" y="4094479"/>
            <a:ext cx="1160145" cy="1049020"/>
          </a:xfrm>
          <a:prstGeom prst="rect">
            <a:avLst/>
          </a:prstGeom>
        </p:spPr>
        <p:txBody>
          <a:bodyPr vert="horz" wrap="square" lIns="0" tIns="59054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64"/>
              </a:spcBef>
            </a:pP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Репутация фриков, статус изгоев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535"/>
              </a:lnSpc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школе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674479" y="4088333"/>
            <a:ext cx="2079625" cy="104965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ct val="80100"/>
              </a:lnSpc>
              <a:spcBef>
                <a:spcPts val="480"/>
              </a:spcBef>
            </a:pP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Отрицание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значимости</a:t>
            </a:r>
            <a:r>
              <a:rPr sz="1600" spc="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жизни, отношение</a:t>
            </a:r>
            <a:endParaRPr sz="1600">
              <a:latin typeface="Verdana"/>
              <a:cs typeface="Verdana"/>
            </a:endParaRPr>
          </a:p>
          <a:p>
            <a:pPr marL="12700" marR="115570">
              <a:lnSpc>
                <a:spcPct val="80000"/>
              </a:lnSpc>
            </a:pP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человечеству 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как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«биомусору»</a:t>
            </a:r>
            <a:endParaRPr sz="1600">
              <a:latin typeface="Verdana"/>
              <a:cs typeface="Verdana"/>
            </a:endParaRPr>
          </a:p>
        </p:txBody>
      </p:sp>
      <p:pic>
        <p:nvPicPr>
          <p:cNvPr id="21" name="object 2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440423" y="4280915"/>
            <a:ext cx="725424" cy="72390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787383" y="4116323"/>
            <a:ext cx="748283" cy="748283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787383" y="5676900"/>
            <a:ext cx="647700" cy="611124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9696704" y="5342635"/>
            <a:ext cx="1792605" cy="1049020"/>
          </a:xfrm>
          <a:prstGeom prst="rect">
            <a:avLst/>
          </a:prstGeom>
        </p:spPr>
        <p:txBody>
          <a:bodyPr vert="horz" wrap="square" lIns="0" tIns="59054" rIns="0" bIns="0" rtlCol="0">
            <a:spAutoFit/>
          </a:bodyPr>
          <a:lstStyle/>
          <a:p>
            <a:pPr marL="12700" marR="500380">
              <a:lnSpc>
                <a:spcPts val="1540"/>
              </a:lnSpc>
              <a:spcBef>
                <a:spcPts val="464"/>
              </a:spcBef>
            </a:pP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Длительная подготовка</a:t>
            </a:r>
            <a:endParaRPr sz="1600">
              <a:latin typeface="Verdana"/>
              <a:cs typeface="Verdana"/>
            </a:endParaRPr>
          </a:p>
          <a:p>
            <a:pPr marL="12700" marR="5080">
              <a:lnSpc>
                <a:spcPct val="80000"/>
              </a:lnSpc>
              <a:spcBef>
                <a:spcPts val="5"/>
              </a:spcBef>
            </a:pP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планирование теракта</a:t>
            </a:r>
            <a:r>
              <a:rPr sz="16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(сайт, дневники)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345935" y="5637276"/>
            <a:ext cx="748665" cy="730250"/>
            <a:chOff x="6345935" y="5637276"/>
            <a:chExt cx="748665" cy="730250"/>
          </a:xfrm>
        </p:grpSpPr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45935" y="5637276"/>
              <a:ext cx="748284" cy="729996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781799" y="5676900"/>
              <a:ext cx="266700" cy="318770"/>
            </a:xfrm>
            <a:custGeom>
              <a:avLst/>
              <a:gdLst/>
              <a:ahLst/>
              <a:cxnLst/>
              <a:rect l="l" t="t" r="r" b="b"/>
              <a:pathLst>
                <a:path w="266700" h="318770">
                  <a:moveTo>
                    <a:pt x="63500" y="68897"/>
                  </a:moveTo>
                  <a:lnTo>
                    <a:pt x="0" y="90995"/>
                  </a:lnTo>
                  <a:lnTo>
                    <a:pt x="3555" y="157480"/>
                  </a:lnTo>
                  <a:lnTo>
                    <a:pt x="6857" y="190284"/>
                  </a:lnTo>
                  <a:lnTo>
                    <a:pt x="30225" y="196837"/>
                  </a:lnTo>
                  <a:lnTo>
                    <a:pt x="32384" y="318516"/>
                  </a:lnTo>
                  <a:lnTo>
                    <a:pt x="96774" y="318223"/>
                  </a:lnTo>
                  <a:lnTo>
                    <a:pt x="95990" y="285419"/>
                  </a:lnTo>
                  <a:lnTo>
                    <a:pt x="94327" y="219806"/>
                  </a:lnTo>
                  <a:lnTo>
                    <a:pt x="93472" y="186994"/>
                  </a:lnTo>
                  <a:lnTo>
                    <a:pt x="226866" y="186994"/>
                  </a:lnTo>
                  <a:lnTo>
                    <a:pt x="226695" y="183718"/>
                  </a:lnTo>
                  <a:lnTo>
                    <a:pt x="266700" y="183718"/>
                  </a:lnTo>
                  <a:lnTo>
                    <a:pt x="266700" y="91859"/>
                  </a:lnTo>
                  <a:lnTo>
                    <a:pt x="257533" y="88582"/>
                  </a:lnTo>
                  <a:lnTo>
                    <a:pt x="140080" y="88582"/>
                  </a:lnTo>
                  <a:lnTo>
                    <a:pt x="63500" y="68897"/>
                  </a:lnTo>
                  <a:close/>
                </a:path>
                <a:path w="266700" h="318770">
                  <a:moveTo>
                    <a:pt x="226866" y="186994"/>
                  </a:moveTo>
                  <a:lnTo>
                    <a:pt x="93472" y="186994"/>
                  </a:lnTo>
                  <a:lnTo>
                    <a:pt x="180085" y="190284"/>
                  </a:lnTo>
                  <a:lnTo>
                    <a:pt x="180085" y="311670"/>
                  </a:lnTo>
                  <a:lnTo>
                    <a:pt x="233425" y="312483"/>
                  </a:lnTo>
                  <a:lnTo>
                    <a:pt x="226866" y="186994"/>
                  </a:lnTo>
                  <a:close/>
                </a:path>
                <a:path w="266700" h="318770">
                  <a:moveTo>
                    <a:pt x="186817" y="0"/>
                  </a:moveTo>
                  <a:lnTo>
                    <a:pt x="183388" y="9842"/>
                  </a:lnTo>
                  <a:lnTo>
                    <a:pt x="180085" y="29527"/>
                  </a:lnTo>
                  <a:lnTo>
                    <a:pt x="183388" y="49212"/>
                  </a:lnTo>
                  <a:lnTo>
                    <a:pt x="196723" y="62331"/>
                  </a:lnTo>
                  <a:lnTo>
                    <a:pt x="170052" y="85293"/>
                  </a:lnTo>
                  <a:lnTo>
                    <a:pt x="140080" y="88582"/>
                  </a:lnTo>
                  <a:lnTo>
                    <a:pt x="257533" y="88582"/>
                  </a:lnTo>
                  <a:lnTo>
                    <a:pt x="229997" y="78740"/>
                  </a:lnTo>
                  <a:lnTo>
                    <a:pt x="229997" y="9842"/>
                  </a:lnTo>
                  <a:lnTo>
                    <a:pt x="1868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781799" y="5676900"/>
              <a:ext cx="266700" cy="318770"/>
            </a:xfrm>
            <a:custGeom>
              <a:avLst/>
              <a:gdLst/>
              <a:ahLst/>
              <a:cxnLst/>
              <a:rect l="l" t="t" r="r" b="b"/>
              <a:pathLst>
                <a:path w="266700" h="318770">
                  <a:moveTo>
                    <a:pt x="63500" y="68897"/>
                  </a:moveTo>
                  <a:lnTo>
                    <a:pt x="0" y="90995"/>
                  </a:lnTo>
                  <a:lnTo>
                    <a:pt x="3555" y="157480"/>
                  </a:lnTo>
                  <a:lnTo>
                    <a:pt x="6857" y="190284"/>
                  </a:lnTo>
                  <a:lnTo>
                    <a:pt x="30225" y="196837"/>
                  </a:lnTo>
                  <a:lnTo>
                    <a:pt x="30777" y="227258"/>
                  </a:lnTo>
                  <a:lnTo>
                    <a:pt x="31305" y="257676"/>
                  </a:lnTo>
                  <a:lnTo>
                    <a:pt x="31833" y="288095"/>
                  </a:lnTo>
                  <a:lnTo>
                    <a:pt x="32384" y="318516"/>
                  </a:lnTo>
                  <a:lnTo>
                    <a:pt x="96774" y="318223"/>
                  </a:lnTo>
                  <a:lnTo>
                    <a:pt x="95990" y="285419"/>
                  </a:lnTo>
                  <a:lnTo>
                    <a:pt x="95170" y="252614"/>
                  </a:lnTo>
                  <a:lnTo>
                    <a:pt x="94327" y="219806"/>
                  </a:lnTo>
                  <a:lnTo>
                    <a:pt x="93472" y="186994"/>
                  </a:lnTo>
                  <a:lnTo>
                    <a:pt x="180085" y="190284"/>
                  </a:lnTo>
                  <a:lnTo>
                    <a:pt x="180085" y="311670"/>
                  </a:lnTo>
                  <a:lnTo>
                    <a:pt x="233425" y="312483"/>
                  </a:lnTo>
                  <a:lnTo>
                    <a:pt x="226695" y="183718"/>
                  </a:lnTo>
                  <a:lnTo>
                    <a:pt x="266700" y="183718"/>
                  </a:lnTo>
                  <a:lnTo>
                    <a:pt x="266700" y="91859"/>
                  </a:lnTo>
                  <a:lnTo>
                    <a:pt x="229997" y="78740"/>
                  </a:lnTo>
                  <a:lnTo>
                    <a:pt x="229997" y="45935"/>
                  </a:lnTo>
                  <a:lnTo>
                    <a:pt x="229997" y="9842"/>
                  </a:lnTo>
                  <a:lnTo>
                    <a:pt x="186817" y="0"/>
                  </a:lnTo>
                  <a:lnTo>
                    <a:pt x="183388" y="9842"/>
                  </a:lnTo>
                  <a:lnTo>
                    <a:pt x="180085" y="29527"/>
                  </a:lnTo>
                  <a:lnTo>
                    <a:pt x="183388" y="49212"/>
                  </a:lnTo>
                  <a:lnTo>
                    <a:pt x="196723" y="62331"/>
                  </a:lnTo>
                  <a:lnTo>
                    <a:pt x="170052" y="85293"/>
                  </a:lnTo>
                  <a:lnTo>
                    <a:pt x="140080" y="88582"/>
                  </a:lnTo>
                  <a:lnTo>
                    <a:pt x="63500" y="68897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18121" y="5670550"/>
              <a:ext cx="72135" cy="72136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6345935" y="1063752"/>
            <a:ext cx="5762625" cy="2825750"/>
            <a:chOff x="6345935" y="1063752"/>
            <a:chExt cx="5762625" cy="2825750"/>
          </a:xfrm>
        </p:grpSpPr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45935" y="1066800"/>
              <a:ext cx="2827019" cy="282244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285731" y="1063752"/>
              <a:ext cx="2822448" cy="2813304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9868661" y="3176396"/>
            <a:ext cx="15773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Эрик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Харрис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797420" y="3176396"/>
            <a:ext cx="1908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Дилан</a:t>
            </a:r>
            <a:r>
              <a:rPr sz="1800" spc="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Клиболд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681733" y="5388355"/>
            <a:ext cx="307594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Сразу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после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совершения </a:t>
            </a:r>
            <a:r>
              <a:rPr sz="1800" spc="-10" dirty="0">
                <a:latin typeface="Verdana"/>
                <a:cs typeface="Verdana"/>
              </a:rPr>
              <a:t>теракта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оба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подростка </a:t>
            </a:r>
            <a:r>
              <a:rPr sz="1800" spc="55" dirty="0">
                <a:latin typeface="Verdana"/>
                <a:cs typeface="Verdana"/>
              </a:rPr>
              <a:t>совершили</a:t>
            </a:r>
            <a:r>
              <a:rPr sz="1800" spc="-11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суицид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36" name="object 3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72083" y="4116323"/>
            <a:ext cx="702564" cy="704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480804" y="0"/>
            <a:ext cx="2711450" cy="6858000"/>
            <a:chOff x="9480804" y="0"/>
            <a:chExt cx="271145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82328" y="0"/>
              <a:ext cx="2709672" cy="684885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480804" y="0"/>
              <a:ext cx="2711450" cy="6858000"/>
            </a:xfrm>
            <a:custGeom>
              <a:avLst/>
              <a:gdLst/>
              <a:ahLst/>
              <a:cxnLst/>
              <a:rect l="l" t="t" r="r" b="b"/>
              <a:pathLst>
                <a:path w="2711450" h="6858000">
                  <a:moveTo>
                    <a:pt x="2711196" y="6857996"/>
                  </a:moveTo>
                  <a:lnTo>
                    <a:pt x="2711196" y="0"/>
                  </a:lnTo>
                  <a:lnTo>
                    <a:pt x="0" y="0"/>
                  </a:lnTo>
                  <a:lnTo>
                    <a:pt x="0" y="6857996"/>
                  </a:lnTo>
                  <a:lnTo>
                    <a:pt x="2711196" y="6857996"/>
                  </a:lnTo>
                  <a:close/>
                </a:path>
              </a:pathLst>
            </a:custGeom>
            <a:solidFill>
              <a:srgbClr val="FFFFFF">
                <a:alpha val="690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233552" y="2801086"/>
            <a:ext cx="8437880" cy="618490"/>
            <a:chOff x="233552" y="2801086"/>
            <a:chExt cx="8437880" cy="618490"/>
          </a:xfrm>
        </p:grpSpPr>
        <p:sp>
          <p:nvSpPr>
            <p:cNvPr id="6" name="object 6"/>
            <p:cNvSpPr/>
            <p:nvPr/>
          </p:nvSpPr>
          <p:spPr>
            <a:xfrm>
              <a:off x="799337" y="3132581"/>
              <a:ext cx="7497445" cy="0"/>
            </a:xfrm>
            <a:custGeom>
              <a:avLst/>
              <a:gdLst/>
              <a:ahLst/>
              <a:cxnLst/>
              <a:rect l="l" t="t" r="r" b="b"/>
              <a:pathLst>
                <a:path w="7497445">
                  <a:moveTo>
                    <a:pt x="0" y="0"/>
                  </a:moveTo>
                  <a:lnTo>
                    <a:pt x="7497444" y="0"/>
                  </a:lnTo>
                </a:path>
              </a:pathLst>
            </a:custGeom>
            <a:ln w="381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105394" y="2853689"/>
              <a:ext cx="556260" cy="556260"/>
            </a:xfrm>
            <a:custGeom>
              <a:avLst/>
              <a:gdLst/>
              <a:ahLst/>
              <a:cxnLst/>
              <a:rect l="l" t="t" r="r" b="b"/>
              <a:pathLst>
                <a:path w="556259" h="556260">
                  <a:moveTo>
                    <a:pt x="278129" y="0"/>
                  </a:moveTo>
                  <a:lnTo>
                    <a:pt x="233000" y="3638"/>
                  </a:lnTo>
                  <a:lnTo>
                    <a:pt x="190195" y="14173"/>
                  </a:lnTo>
                  <a:lnTo>
                    <a:pt x="150285" y="31032"/>
                  </a:lnTo>
                  <a:lnTo>
                    <a:pt x="113842" y="53644"/>
                  </a:lnTo>
                  <a:lnTo>
                    <a:pt x="81438" y="81438"/>
                  </a:lnTo>
                  <a:lnTo>
                    <a:pt x="53644" y="113842"/>
                  </a:lnTo>
                  <a:lnTo>
                    <a:pt x="31032" y="150285"/>
                  </a:lnTo>
                  <a:lnTo>
                    <a:pt x="14173" y="190195"/>
                  </a:lnTo>
                  <a:lnTo>
                    <a:pt x="3638" y="233000"/>
                  </a:lnTo>
                  <a:lnTo>
                    <a:pt x="0" y="278130"/>
                  </a:lnTo>
                  <a:lnTo>
                    <a:pt x="3638" y="323259"/>
                  </a:lnTo>
                  <a:lnTo>
                    <a:pt x="14173" y="366064"/>
                  </a:lnTo>
                  <a:lnTo>
                    <a:pt x="31032" y="405974"/>
                  </a:lnTo>
                  <a:lnTo>
                    <a:pt x="53644" y="442417"/>
                  </a:lnTo>
                  <a:lnTo>
                    <a:pt x="81438" y="474821"/>
                  </a:lnTo>
                  <a:lnTo>
                    <a:pt x="113842" y="502615"/>
                  </a:lnTo>
                  <a:lnTo>
                    <a:pt x="150285" y="525227"/>
                  </a:lnTo>
                  <a:lnTo>
                    <a:pt x="190195" y="542086"/>
                  </a:lnTo>
                  <a:lnTo>
                    <a:pt x="233000" y="552621"/>
                  </a:lnTo>
                  <a:lnTo>
                    <a:pt x="278129" y="556260"/>
                  </a:lnTo>
                  <a:lnTo>
                    <a:pt x="323259" y="552621"/>
                  </a:lnTo>
                  <a:lnTo>
                    <a:pt x="366064" y="542086"/>
                  </a:lnTo>
                  <a:lnTo>
                    <a:pt x="405974" y="525227"/>
                  </a:lnTo>
                  <a:lnTo>
                    <a:pt x="442417" y="502615"/>
                  </a:lnTo>
                  <a:lnTo>
                    <a:pt x="474821" y="474821"/>
                  </a:lnTo>
                  <a:lnTo>
                    <a:pt x="502615" y="442417"/>
                  </a:lnTo>
                  <a:lnTo>
                    <a:pt x="525227" y="405974"/>
                  </a:lnTo>
                  <a:lnTo>
                    <a:pt x="542086" y="366064"/>
                  </a:lnTo>
                  <a:lnTo>
                    <a:pt x="552621" y="323259"/>
                  </a:lnTo>
                  <a:lnTo>
                    <a:pt x="556259" y="278130"/>
                  </a:lnTo>
                  <a:lnTo>
                    <a:pt x="552621" y="233000"/>
                  </a:lnTo>
                  <a:lnTo>
                    <a:pt x="542086" y="190195"/>
                  </a:lnTo>
                  <a:lnTo>
                    <a:pt x="525227" y="150285"/>
                  </a:lnTo>
                  <a:lnTo>
                    <a:pt x="502615" y="113842"/>
                  </a:lnTo>
                  <a:lnTo>
                    <a:pt x="474821" y="81438"/>
                  </a:lnTo>
                  <a:lnTo>
                    <a:pt x="442417" y="53644"/>
                  </a:lnTo>
                  <a:lnTo>
                    <a:pt x="405974" y="31032"/>
                  </a:lnTo>
                  <a:lnTo>
                    <a:pt x="366064" y="14173"/>
                  </a:lnTo>
                  <a:lnTo>
                    <a:pt x="323259" y="3638"/>
                  </a:lnTo>
                  <a:lnTo>
                    <a:pt x="2781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105394" y="2853689"/>
              <a:ext cx="556260" cy="556260"/>
            </a:xfrm>
            <a:custGeom>
              <a:avLst/>
              <a:gdLst/>
              <a:ahLst/>
              <a:cxnLst/>
              <a:rect l="l" t="t" r="r" b="b"/>
              <a:pathLst>
                <a:path w="556259" h="556260">
                  <a:moveTo>
                    <a:pt x="0" y="278130"/>
                  </a:moveTo>
                  <a:lnTo>
                    <a:pt x="3638" y="233000"/>
                  </a:lnTo>
                  <a:lnTo>
                    <a:pt x="14173" y="190195"/>
                  </a:lnTo>
                  <a:lnTo>
                    <a:pt x="31032" y="150285"/>
                  </a:lnTo>
                  <a:lnTo>
                    <a:pt x="53644" y="113842"/>
                  </a:lnTo>
                  <a:lnTo>
                    <a:pt x="81438" y="81438"/>
                  </a:lnTo>
                  <a:lnTo>
                    <a:pt x="113842" y="53644"/>
                  </a:lnTo>
                  <a:lnTo>
                    <a:pt x="150285" y="31032"/>
                  </a:lnTo>
                  <a:lnTo>
                    <a:pt x="190195" y="14173"/>
                  </a:lnTo>
                  <a:lnTo>
                    <a:pt x="233000" y="3638"/>
                  </a:lnTo>
                  <a:lnTo>
                    <a:pt x="278129" y="0"/>
                  </a:lnTo>
                  <a:lnTo>
                    <a:pt x="323259" y="3638"/>
                  </a:lnTo>
                  <a:lnTo>
                    <a:pt x="366064" y="14173"/>
                  </a:lnTo>
                  <a:lnTo>
                    <a:pt x="405974" y="31032"/>
                  </a:lnTo>
                  <a:lnTo>
                    <a:pt x="442417" y="53644"/>
                  </a:lnTo>
                  <a:lnTo>
                    <a:pt x="474821" y="81438"/>
                  </a:lnTo>
                  <a:lnTo>
                    <a:pt x="502615" y="113842"/>
                  </a:lnTo>
                  <a:lnTo>
                    <a:pt x="525227" y="150285"/>
                  </a:lnTo>
                  <a:lnTo>
                    <a:pt x="542086" y="190195"/>
                  </a:lnTo>
                  <a:lnTo>
                    <a:pt x="552621" y="233000"/>
                  </a:lnTo>
                  <a:lnTo>
                    <a:pt x="556259" y="278130"/>
                  </a:lnTo>
                  <a:lnTo>
                    <a:pt x="552621" y="323259"/>
                  </a:lnTo>
                  <a:lnTo>
                    <a:pt x="542086" y="366064"/>
                  </a:lnTo>
                  <a:lnTo>
                    <a:pt x="525227" y="405974"/>
                  </a:lnTo>
                  <a:lnTo>
                    <a:pt x="502615" y="442417"/>
                  </a:lnTo>
                  <a:lnTo>
                    <a:pt x="474821" y="474821"/>
                  </a:lnTo>
                  <a:lnTo>
                    <a:pt x="442417" y="502615"/>
                  </a:lnTo>
                  <a:lnTo>
                    <a:pt x="405974" y="525227"/>
                  </a:lnTo>
                  <a:lnTo>
                    <a:pt x="366064" y="542086"/>
                  </a:lnTo>
                  <a:lnTo>
                    <a:pt x="323259" y="552621"/>
                  </a:lnTo>
                  <a:lnTo>
                    <a:pt x="278129" y="556260"/>
                  </a:lnTo>
                  <a:lnTo>
                    <a:pt x="233000" y="552621"/>
                  </a:lnTo>
                  <a:lnTo>
                    <a:pt x="190195" y="542086"/>
                  </a:lnTo>
                  <a:lnTo>
                    <a:pt x="150285" y="525227"/>
                  </a:lnTo>
                  <a:lnTo>
                    <a:pt x="113842" y="502615"/>
                  </a:lnTo>
                  <a:lnTo>
                    <a:pt x="81438" y="474821"/>
                  </a:lnTo>
                  <a:lnTo>
                    <a:pt x="53644" y="442417"/>
                  </a:lnTo>
                  <a:lnTo>
                    <a:pt x="31032" y="405974"/>
                  </a:lnTo>
                  <a:lnTo>
                    <a:pt x="14173" y="366064"/>
                  </a:lnTo>
                  <a:lnTo>
                    <a:pt x="3638" y="323259"/>
                  </a:lnTo>
                  <a:lnTo>
                    <a:pt x="0" y="27813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06262" y="2850641"/>
              <a:ext cx="556260" cy="556260"/>
            </a:xfrm>
            <a:custGeom>
              <a:avLst/>
              <a:gdLst/>
              <a:ahLst/>
              <a:cxnLst/>
              <a:rect l="l" t="t" r="r" b="b"/>
              <a:pathLst>
                <a:path w="556260" h="556260">
                  <a:moveTo>
                    <a:pt x="278129" y="0"/>
                  </a:moveTo>
                  <a:lnTo>
                    <a:pt x="233000" y="3638"/>
                  </a:lnTo>
                  <a:lnTo>
                    <a:pt x="190195" y="14173"/>
                  </a:lnTo>
                  <a:lnTo>
                    <a:pt x="150285" y="31032"/>
                  </a:lnTo>
                  <a:lnTo>
                    <a:pt x="113842" y="53644"/>
                  </a:lnTo>
                  <a:lnTo>
                    <a:pt x="81438" y="81438"/>
                  </a:lnTo>
                  <a:lnTo>
                    <a:pt x="53644" y="113842"/>
                  </a:lnTo>
                  <a:lnTo>
                    <a:pt x="31032" y="150285"/>
                  </a:lnTo>
                  <a:lnTo>
                    <a:pt x="14173" y="190195"/>
                  </a:lnTo>
                  <a:lnTo>
                    <a:pt x="3638" y="233000"/>
                  </a:lnTo>
                  <a:lnTo>
                    <a:pt x="0" y="278130"/>
                  </a:lnTo>
                  <a:lnTo>
                    <a:pt x="3638" y="323259"/>
                  </a:lnTo>
                  <a:lnTo>
                    <a:pt x="14173" y="366064"/>
                  </a:lnTo>
                  <a:lnTo>
                    <a:pt x="31032" y="405974"/>
                  </a:lnTo>
                  <a:lnTo>
                    <a:pt x="53644" y="442417"/>
                  </a:lnTo>
                  <a:lnTo>
                    <a:pt x="81438" y="474821"/>
                  </a:lnTo>
                  <a:lnTo>
                    <a:pt x="113842" y="502615"/>
                  </a:lnTo>
                  <a:lnTo>
                    <a:pt x="150285" y="525227"/>
                  </a:lnTo>
                  <a:lnTo>
                    <a:pt x="190195" y="542086"/>
                  </a:lnTo>
                  <a:lnTo>
                    <a:pt x="233000" y="552621"/>
                  </a:lnTo>
                  <a:lnTo>
                    <a:pt x="278129" y="556260"/>
                  </a:lnTo>
                  <a:lnTo>
                    <a:pt x="323228" y="552621"/>
                  </a:lnTo>
                  <a:lnTo>
                    <a:pt x="366016" y="542086"/>
                  </a:lnTo>
                  <a:lnTo>
                    <a:pt x="405918" y="525227"/>
                  </a:lnTo>
                  <a:lnTo>
                    <a:pt x="442362" y="502615"/>
                  </a:lnTo>
                  <a:lnTo>
                    <a:pt x="474773" y="474821"/>
                  </a:lnTo>
                  <a:lnTo>
                    <a:pt x="502578" y="442417"/>
                  </a:lnTo>
                  <a:lnTo>
                    <a:pt x="525203" y="405974"/>
                  </a:lnTo>
                  <a:lnTo>
                    <a:pt x="542074" y="366064"/>
                  </a:lnTo>
                  <a:lnTo>
                    <a:pt x="552618" y="323259"/>
                  </a:lnTo>
                  <a:lnTo>
                    <a:pt x="556260" y="278130"/>
                  </a:lnTo>
                  <a:lnTo>
                    <a:pt x="552618" y="233000"/>
                  </a:lnTo>
                  <a:lnTo>
                    <a:pt x="542074" y="190195"/>
                  </a:lnTo>
                  <a:lnTo>
                    <a:pt x="525203" y="150285"/>
                  </a:lnTo>
                  <a:lnTo>
                    <a:pt x="502578" y="113842"/>
                  </a:lnTo>
                  <a:lnTo>
                    <a:pt x="474773" y="81438"/>
                  </a:lnTo>
                  <a:lnTo>
                    <a:pt x="442362" y="53644"/>
                  </a:lnTo>
                  <a:lnTo>
                    <a:pt x="405918" y="31032"/>
                  </a:lnTo>
                  <a:lnTo>
                    <a:pt x="366016" y="14173"/>
                  </a:lnTo>
                  <a:lnTo>
                    <a:pt x="323228" y="3638"/>
                  </a:lnTo>
                  <a:lnTo>
                    <a:pt x="2781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06262" y="2850641"/>
              <a:ext cx="556260" cy="556260"/>
            </a:xfrm>
            <a:custGeom>
              <a:avLst/>
              <a:gdLst/>
              <a:ahLst/>
              <a:cxnLst/>
              <a:rect l="l" t="t" r="r" b="b"/>
              <a:pathLst>
                <a:path w="556260" h="556260">
                  <a:moveTo>
                    <a:pt x="0" y="278130"/>
                  </a:moveTo>
                  <a:lnTo>
                    <a:pt x="3638" y="233000"/>
                  </a:lnTo>
                  <a:lnTo>
                    <a:pt x="14173" y="190195"/>
                  </a:lnTo>
                  <a:lnTo>
                    <a:pt x="31032" y="150285"/>
                  </a:lnTo>
                  <a:lnTo>
                    <a:pt x="53644" y="113842"/>
                  </a:lnTo>
                  <a:lnTo>
                    <a:pt x="81438" y="81438"/>
                  </a:lnTo>
                  <a:lnTo>
                    <a:pt x="113842" y="53644"/>
                  </a:lnTo>
                  <a:lnTo>
                    <a:pt x="150285" y="31032"/>
                  </a:lnTo>
                  <a:lnTo>
                    <a:pt x="190195" y="14173"/>
                  </a:lnTo>
                  <a:lnTo>
                    <a:pt x="233000" y="3638"/>
                  </a:lnTo>
                  <a:lnTo>
                    <a:pt x="278129" y="0"/>
                  </a:lnTo>
                  <a:lnTo>
                    <a:pt x="323228" y="3638"/>
                  </a:lnTo>
                  <a:lnTo>
                    <a:pt x="366016" y="14173"/>
                  </a:lnTo>
                  <a:lnTo>
                    <a:pt x="405918" y="31032"/>
                  </a:lnTo>
                  <a:lnTo>
                    <a:pt x="442362" y="53644"/>
                  </a:lnTo>
                  <a:lnTo>
                    <a:pt x="474773" y="81438"/>
                  </a:lnTo>
                  <a:lnTo>
                    <a:pt x="502578" y="113842"/>
                  </a:lnTo>
                  <a:lnTo>
                    <a:pt x="525203" y="150285"/>
                  </a:lnTo>
                  <a:lnTo>
                    <a:pt x="542074" y="190195"/>
                  </a:lnTo>
                  <a:lnTo>
                    <a:pt x="552618" y="233000"/>
                  </a:lnTo>
                  <a:lnTo>
                    <a:pt x="556260" y="278130"/>
                  </a:lnTo>
                  <a:lnTo>
                    <a:pt x="552618" y="323259"/>
                  </a:lnTo>
                  <a:lnTo>
                    <a:pt x="542074" y="366064"/>
                  </a:lnTo>
                  <a:lnTo>
                    <a:pt x="525203" y="405974"/>
                  </a:lnTo>
                  <a:lnTo>
                    <a:pt x="502578" y="442417"/>
                  </a:lnTo>
                  <a:lnTo>
                    <a:pt x="474773" y="474821"/>
                  </a:lnTo>
                  <a:lnTo>
                    <a:pt x="442362" y="502615"/>
                  </a:lnTo>
                  <a:lnTo>
                    <a:pt x="405918" y="525227"/>
                  </a:lnTo>
                  <a:lnTo>
                    <a:pt x="366016" y="542086"/>
                  </a:lnTo>
                  <a:lnTo>
                    <a:pt x="323228" y="552621"/>
                  </a:lnTo>
                  <a:lnTo>
                    <a:pt x="278129" y="556260"/>
                  </a:lnTo>
                  <a:lnTo>
                    <a:pt x="233000" y="552621"/>
                  </a:lnTo>
                  <a:lnTo>
                    <a:pt x="190195" y="542086"/>
                  </a:lnTo>
                  <a:lnTo>
                    <a:pt x="150285" y="525227"/>
                  </a:lnTo>
                  <a:lnTo>
                    <a:pt x="113842" y="502615"/>
                  </a:lnTo>
                  <a:lnTo>
                    <a:pt x="81438" y="474821"/>
                  </a:lnTo>
                  <a:lnTo>
                    <a:pt x="53644" y="442417"/>
                  </a:lnTo>
                  <a:lnTo>
                    <a:pt x="31032" y="405974"/>
                  </a:lnTo>
                  <a:lnTo>
                    <a:pt x="14173" y="366064"/>
                  </a:lnTo>
                  <a:lnTo>
                    <a:pt x="3638" y="323259"/>
                  </a:lnTo>
                  <a:lnTo>
                    <a:pt x="0" y="27813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668774" y="2850641"/>
              <a:ext cx="558165" cy="556260"/>
            </a:xfrm>
            <a:custGeom>
              <a:avLst/>
              <a:gdLst/>
              <a:ahLst/>
              <a:cxnLst/>
              <a:rect l="l" t="t" r="r" b="b"/>
              <a:pathLst>
                <a:path w="558164" h="556260">
                  <a:moveTo>
                    <a:pt x="278891" y="0"/>
                  </a:moveTo>
                  <a:lnTo>
                    <a:pt x="233648" y="3638"/>
                  </a:lnTo>
                  <a:lnTo>
                    <a:pt x="190731" y="14173"/>
                  </a:lnTo>
                  <a:lnTo>
                    <a:pt x="150714" y="31032"/>
                  </a:lnTo>
                  <a:lnTo>
                    <a:pt x="114171" y="53644"/>
                  </a:lnTo>
                  <a:lnTo>
                    <a:pt x="81676" y="81438"/>
                  </a:lnTo>
                  <a:lnTo>
                    <a:pt x="53803" y="113842"/>
                  </a:lnTo>
                  <a:lnTo>
                    <a:pt x="31125" y="150285"/>
                  </a:lnTo>
                  <a:lnTo>
                    <a:pt x="14215" y="190195"/>
                  </a:lnTo>
                  <a:lnTo>
                    <a:pt x="3649" y="233000"/>
                  </a:lnTo>
                  <a:lnTo>
                    <a:pt x="0" y="278130"/>
                  </a:lnTo>
                  <a:lnTo>
                    <a:pt x="3649" y="323259"/>
                  </a:lnTo>
                  <a:lnTo>
                    <a:pt x="14215" y="366064"/>
                  </a:lnTo>
                  <a:lnTo>
                    <a:pt x="31125" y="405974"/>
                  </a:lnTo>
                  <a:lnTo>
                    <a:pt x="53803" y="442417"/>
                  </a:lnTo>
                  <a:lnTo>
                    <a:pt x="81676" y="474821"/>
                  </a:lnTo>
                  <a:lnTo>
                    <a:pt x="114171" y="502615"/>
                  </a:lnTo>
                  <a:lnTo>
                    <a:pt x="150714" y="525227"/>
                  </a:lnTo>
                  <a:lnTo>
                    <a:pt x="190731" y="542086"/>
                  </a:lnTo>
                  <a:lnTo>
                    <a:pt x="233648" y="552621"/>
                  </a:lnTo>
                  <a:lnTo>
                    <a:pt x="278891" y="556260"/>
                  </a:lnTo>
                  <a:lnTo>
                    <a:pt x="324135" y="552621"/>
                  </a:lnTo>
                  <a:lnTo>
                    <a:pt x="367052" y="542086"/>
                  </a:lnTo>
                  <a:lnTo>
                    <a:pt x="407069" y="525227"/>
                  </a:lnTo>
                  <a:lnTo>
                    <a:pt x="443612" y="502615"/>
                  </a:lnTo>
                  <a:lnTo>
                    <a:pt x="476107" y="474821"/>
                  </a:lnTo>
                  <a:lnTo>
                    <a:pt x="503980" y="442417"/>
                  </a:lnTo>
                  <a:lnTo>
                    <a:pt x="526658" y="405974"/>
                  </a:lnTo>
                  <a:lnTo>
                    <a:pt x="543568" y="366064"/>
                  </a:lnTo>
                  <a:lnTo>
                    <a:pt x="554134" y="323259"/>
                  </a:lnTo>
                  <a:lnTo>
                    <a:pt x="557784" y="278130"/>
                  </a:lnTo>
                  <a:lnTo>
                    <a:pt x="554134" y="233000"/>
                  </a:lnTo>
                  <a:lnTo>
                    <a:pt x="543568" y="190195"/>
                  </a:lnTo>
                  <a:lnTo>
                    <a:pt x="526658" y="150285"/>
                  </a:lnTo>
                  <a:lnTo>
                    <a:pt x="503980" y="113842"/>
                  </a:lnTo>
                  <a:lnTo>
                    <a:pt x="476107" y="81438"/>
                  </a:lnTo>
                  <a:lnTo>
                    <a:pt x="443612" y="53644"/>
                  </a:lnTo>
                  <a:lnTo>
                    <a:pt x="407069" y="31032"/>
                  </a:lnTo>
                  <a:lnTo>
                    <a:pt x="367052" y="14173"/>
                  </a:lnTo>
                  <a:lnTo>
                    <a:pt x="324135" y="3638"/>
                  </a:lnTo>
                  <a:lnTo>
                    <a:pt x="2788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668774" y="2850641"/>
              <a:ext cx="558165" cy="556260"/>
            </a:xfrm>
            <a:custGeom>
              <a:avLst/>
              <a:gdLst/>
              <a:ahLst/>
              <a:cxnLst/>
              <a:rect l="l" t="t" r="r" b="b"/>
              <a:pathLst>
                <a:path w="558164" h="556260">
                  <a:moveTo>
                    <a:pt x="0" y="278130"/>
                  </a:moveTo>
                  <a:lnTo>
                    <a:pt x="3649" y="233000"/>
                  </a:lnTo>
                  <a:lnTo>
                    <a:pt x="14215" y="190195"/>
                  </a:lnTo>
                  <a:lnTo>
                    <a:pt x="31125" y="150285"/>
                  </a:lnTo>
                  <a:lnTo>
                    <a:pt x="53803" y="113842"/>
                  </a:lnTo>
                  <a:lnTo>
                    <a:pt x="81676" y="81438"/>
                  </a:lnTo>
                  <a:lnTo>
                    <a:pt x="114171" y="53644"/>
                  </a:lnTo>
                  <a:lnTo>
                    <a:pt x="150714" y="31032"/>
                  </a:lnTo>
                  <a:lnTo>
                    <a:pt x="190731" y="14173"/>
                  </a:lnTo>
                  <a:lnTo>
                    <a:pt x="233648" y="3638"/>
                  </a:lnTo>
                  <a:lnTo>
                    <a:pt x="278891" y="0"/>
                  </a:lnTo>
                  <a:lnTo>
                    <a:pt x="324135" y="3638"/>
                  </a:lnTo>
                  <a:lnTo>
                    <a:pt x="367052" y="14173"/>
                  </a:lnTo>
                  <a:lnTo>
                    <a:pt x="407069" y="31032"/>
                  </a:lnTo>
                  <a:lnTo>
                    <a:pt x="443612" y="53644"/>
                  </a:lnTo>
                  <a:lnTo>
                    <a:pt x="476107" y="81438"/>
                  </a:lnTo>
                  <a:lnTo>
                    <a:pt x="503980" y="113842"/>
                  </a:lnTo>
                  <a:lnTo>
                    <a:pt x="526658" y="150285"/>
                  </a:lnTo>
                  <a:lnTo>
                    <a:pt x="543568" y="190195"/>
                  </a:lnTo>
                  <a:lnTo>
                    <a:pt x="554134" y="233000"/>
                  </a:lnTo>
                  <a:lnTo>
                    <a:pt x="557784" y="278130"/>
                  </a:lnTo>
                  <a:lnTo>
                    <a:pt x="554134" y="323259"/>
                  </a:lnTo>
                  <a:lnTo>
                    <a:pt x="543568" y="366064"/>
                  </a:lnTo>
                  <a:lnTo>
                    <a:pt x="526658" y="405974"/>
                  </a:lnTo>
                  <a:lnTo>
                    <a:pt x="503980" y="442417"/>
                  </a:lnTo>
                  <a:lnTo>
                    <a:pt x="476107" y="474821"/>
                  </a:lnTo>
                  <a:lnTo>
                    <a:pt x="443612" y="502615"/>
                  </a:lnTo>
                  <a:lnTo>
                    <a:pt x="407069" y="525227"/>
                  </a:lnTo>
                  <a:lnTo>
                    <a:pt x="367052" y="542086"/>
                  </a:lnTo>
                  <a:lnTo>
                    <a:pt x="324135" y="552621"/>
                  </a:lnTo>
                  <a:lnTo>
                    <a:pt x="278891" y="556260"/>
                  </a:lnTo>
                  <a:lnTo>
                    <a:pt x="233648" y="552621"/>
                  </a:lnTo>
                  <a:lnTo>
                    <a:pt x="190731" y="542086"/>
                  </a:lnTo>
                  <a:lnTo>
                    <a:pt x="150714" y="525227"/>
                  </a:lnTo>
                  <a:lnTo>
                    <a:pt x="114171" y="502615"/>
                  </a:lnTo>
                  <a:lnTo>
                    <a:pt x="81676" y="474821"/>
                  </a:lnTo>
                  <a:lnTo>
                    <a:pt x="53803" y="442417"/>
                  </a:lnTo>
                  <a:lnTo>
                    <a:pt x="31125" y="405974"/>
                  </a:lnTo>
                  <a:lnTo>
                    <a:pt x="14215" y="366064"/>
                  </a:lnTo>
                  <a:lnTo>
                    <a:pt x="3649" y="323259"/>
                  </a:lnTo>
                  <a:lnTo>
                    <a:pt x="0" y="278130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408426" y="2850641"/>
              <a:ext cx="556260" cy="556260"/>
            </a:xfrm>
            <a:custGeom>
              <a:avLst/>
              <a:gdLst/>
              <a:ahLst/>
              <a:cxnLst/>
              <a:rect l="l" t="t" r="r" b="b"/>
              <a:pathLst>
                <a:path w="556260" h="556260">
                  <a:moveTo>
                    <a:pt x="278129" y="0"/>
                  </a:moveTo>
                  <a:lnTo>
                    <a:pt x="233000" y="3638"/>
                  </a:lnTo>
                  <a:lnTo>
                    <a:pt x="190195" y="14173"/>
                  </a:lnTo>
                  <a:lnTo>
                    <a:pt x="150285" y="31032"/>
                  </a:lnTo>
                  <a:lnTo>
                    <a:pt x="113842" y="53644"/>
                  </a:lnTo>
                  <a:lnTo>
                    <a:pt x="81438" y="81438"/>
                  </a:lnTo>
                  <a:lnTo>
                    <a:pt x="53644" y="113842"/>
                  </a:lnTo>
                  <a:lnTo>
                    <a:pt x="31032" y="150285"/>
                  </a:lnTo>
                  <a:lnTo>
                    <a:pt x="14173" y="190195"/>
                  </a:lnTo>
                  <a:lnTo>
                    <a:pt x="3638" y="233000"/>
                  </a:lnTo>
                  <a:lnTo>
                    <a:pt x="0" y="278130"/>
                  </a:lnTo>
                  <a:lnTo>
                    <a:pt x="3638" y="323259"/>
                  </a:lnTo>
                  <a:lnTo>
                    <a:pt x="14173" y="366064"/>
                  </a:lnTo>
                  <a:lnTo>
                    <a:pt x="31032" y="405974"/>
                  </a:lnTo>
                  <a:lnTo>
                    <a:pt x="53644" y="442417"/>
                  </a:lnTo>
                  <a:lnTo>
                    <a:pt x="81438" y="474821"/>
                  </a:lnTo>
                  <a:lnTo>
                    <a:pt x="113842" y="502615"/>
                  </a:lnTo>
                  <a:lnTo>
                    <a:pt x="150285" y="525227"/>
                  </a:lnTo>
                  <a:lnTo>
                    <a:pt x="190195" y="542086"/>
                  </a:lnTo>
                  <a:lnTo>
                    <a:pt x="233000" y="552621"/>
                  </a:lnTo>
                  <a:lnTo>
                    <a:pt x="278129" y="556260"/>
                  </a:lnTo>
                  <a:lnTo>
                    <a:pt x="323259" y="552621"/>
                  </a:lnTo>
                  <a:lnTo>
                    <a:pt x="366064" y="542086"/>
                  </a:lnTo>
                  <a:lnTo>
                    <a:pt x="405974" y="525227"/>
                  </a:lnTo>
                  <a:lnTo>
                    <a:pt x="442417" y="502615"/>
                  </a:lnTo>
                  <a:lnTo>
                    <a:pt x="474821" y="474821"/>
                  </a:lnTo>
                  <a:lnTo>
                    <a:pt x="502615" y="442417"/>
                  </a:lnTo>
                  <a:lnTo>
                    <a:pt x="525227" y="405974"/>
                  </a:lnTo>
                  <a:lnTo>
                    <a:pt x="542086" y="366064"/>
                  </a:lnTo>
                  <a:lnTo>
                    <a:pt x="552621" y="323259"/>
                  </a:lnTo>
                  <a:lnTo>
                    <a:pt x="556260" y="278130"/>
                  </a:lnTo>
                  <a:lnTo>
                    <a:pt x="552621" y="233000"/>
                  </a:lnTo>
                  <a:lnTo>
                    <a:pt x="542086" y="190195"/>
                  </a:lnTo>
                  <a:lnTo>
                    <a:pt x="525227" y="150285"/>
                  </a:lnTo>
                  <a:lnTo>
                    <a:pt x="502615" y="113842"/>
                  </a:lnTo>
                  <a:lnTo>
                    <a:pt x="474821" y="81438"/>
                  </a:lnTo>
                  <a:lnTo>
                    <a:pt x="442417" y="53644"/>
                  </a:lnTo>
                  <a:lnTo>
                    <a:pt x="405974" y="31032"/>
                  </a:lnTo>
                  <a:lnTo>
                    <a:pt x="366064" y="14173"/>
                  </a:lnTo>
                  <a:lnTo>
                    <a:pt x="323259" y="3638"/>
                  </a:lnTo>
                  <a:lnTo>
                    <a:pt x="2781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408426" y="2850641"/>
              <a:ext cx="556260" cy="556260"/>
            </a:xfrm>
            <a:custGeom>
              <a:avLst/>
              <a:gdLst/>
              <a:ahLst/>
              <a:cxnLst/>
              <a:rect l="l" t="t" r="r" b="b"/>
              <a:pathLst>
                <a:path w="556260" h="556260">
                  <a:moveTo>
                    <a:pt x="0" y="278130"/>
                  </a:moveTo>
                  <a:lnTo>
                    <a:pt x="3638" y="233000"/>
                  </a:lnTo>
                  <a:lnTo>
                    <a:pt x="14173" y="190195"/>
                  </a:lnTo>
                  <a:lnTo>
                    <a:pt x="31032" y="150285"/>
                  </a:lnTo>
                  <a:lnTo>
                    <a:pt x="53644" y="113842"/>
                  </a:lnTo>
                  <a:lnTo>
                    <a:pt x="81438" y="81438"/>
                  </a:lnTo>
                  <a:lnTo>
                    <a:pt x="113842" y="53644"/>
                  </a:lnTo>
                  <a:lnTo>
                    <a:pt x="150285" y="31032"/>
                  </a:lnTo>
                  <a:lnTo>
                    <a:pt x="190195" y="14173"/>
                  </a:lnTo>
                  <a:lnTo>
                    <a:pt x="233000" y="3638"/>
                  </a:lnTo>
                  <a:lnTo>
                    <a:pt x="278129" y="0"/>
                  </a:lnTo>
                  <a:lnTo>
                    <a:pt x="323259" y="3638"/>
                  </a:lnTo>
                  <a:lnTo>
                    <a:pt x="366064" y="14173"/>
                  </a:lnTo>
                  <a:lnTo>
                    <a:pt x="405974" y="31032"/>
                  </a:lnTo>
                  <a:lnTo>
                    <a:pt x="442417" y="53644"/>
                  </a:lnTo>
                  <a:lnTo>
                    <a:pt x="474821" y="81438"/>
                  </a:lnTo>
                  <a:lnTo>
                    <a:pt x="502615" y="113842"/>
                  </a:lnTo>
                  <a:lnTo>
                    <a:pt x="525227" y="150285"/>
                  </a:lnTo>
                  <a:lnTo>
                    <a:pt x="542086" y="190195"/>
                  </a:lnTo>
                  <a:lnTo>
                    <a:pt x="552621" y="233000"/>
                  </a:lnTo>
                  <a:lnTo>
                    <a:pt x="556260" y="278130"/>
                  </a:lnTo>
                  <a:lnTo>
                    <a:pt x="552621" y="323259"/>
                  </a:lnTo>
                  <a:lnTo>
                    <a:pt x="542086" y="366064"/>
                  </a:lnTo>
                  <a:lnTo>
                    <a:pt x="525227" y="405974"/>
                  </a:lnTo>
                  <a:lnTo>
                    <a:pt x="502615" y="442417"/>
                  </a:lnTo>
                  <a:lnTo>
                    <a:pt x="474821" y="474821"/>
                  </a:lnTo>
                  <a:lnTo>
                    <a:pt x="442417" y="502615"/>
                  </a:lnTo>
                  <a:lnTo>
                    <a:pt x="405974" y="525227"/>
                  </a:lnTo>
                  <a:lnTo>
                    <a:pt x="366064" y="542086"/>
                  </a:lnTo>
                  <a:lnTo>
                    <a:pt x="323259" y="552621"/>
                  </a:lnTo>
                  <a:lnTo>
                    <a:pt x="278129" y="556260"/>
                  </a:lnTo>
                  <a:lnTo>
                    <a:pt x="233000" y="552621"/>
                  </a:lnTo>
                  <a:lnTo>
                    <a:pt x="190195" y="542086"/>
                  </a:lnTo>
                  <a:lnTo>
                    <a:pt x="150285" y="525227"/>
                  </a:lnTo>
                  <a:lnTo>
                    <a:pt x="113842" y="502615"/>
                  </a:lnTo>
                  <a:lnTo>
                    <a:pt x="81438" y="474821"/>
                  </a:lnTo>
                  <a:lnTo>
                    <a:pt x="53644" y="442417"/>
                  </a:lnTo>
                  <a:lnTo>
                    <a:pt x="31032" y="405974"/>
                  </a:lnTo>
                  <a:lnTo>
                    <a:pt x="14173" y="366064"/>
                  </a:lnTo>
                  <a:lnTo>
                    <a:pt x="3638" y="323259"/>
                  </a:lnTo>
                  <a:lnTo>
                    <a:pt x="0" y="27813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62633" y="2853689"/>
              <a:ext cx="558165" cy="556260"/>
            </a:xfrm>
            <a:custGeom>
              <a:avLst/>
              <a:gdLst/>
              <a:ahLst/>
              <a:cxnLst/>
              <a:rect l="l" t="t" r="r" b="b"/>
              <a:pathLst>
                <a:path w="558164" h="556260">
                  <a:moveTo>
                    <a:pt x="278891" y="0"/>
                  </a:moveTo>
                  <a:lnTo>
                    <a:pt x="233648" y="3638"/>
                  </a:lnTo>
                  <a:lnTo>
                    <a:pt x="190731" y="14173"/>
                  </a:lnTo>
                  <a:lnTo>
                    <a:pt x="150714" y="31032"/>
                  </a:lnTo>
                  <a:lnTo>
                    <a:pt x="114171" y="53644"/>
                  </a:lnTo>
                  <a:lnTo>
                    <a:pt x="81676" y="81438"/>
                  </a:lnTo>
                  <a:lnTo>
                    <a:pt x="53803" y="113842"/>
                  </a:lnTo>
                  <a:lnTo>
                    <a:pt x="31125" y="150285"/>
                  </a:lnTo>
                  <a:lnTo>
                    <a:pt x="14215" y="190195"/>
                  </a:lnTo>
                  <a:lnTo>
                    <a:pt x="3649" y="233000"/>
                  </a:lnTo>
                  <a:lnTo>
                    <a:pt x="0" y="278130"/>
                  </a:lnTo>
                  <a:lnTo>
                    <a:pt x="3649" y="323259"/>
                  </a:lnTo>
                  <a:lnTo>
                    <a:pt x="14215" y="366064"/>
                  </a:lnTo>
                  <a:lnTo>
                    <a:pt x="31125" y="405974"/>
                  </a:lnTo>
                  <a:lnTo>
                    <a:pt x="53803" y="442417"/>
                  </a:lnTo>
                  <a:lnTo>
                    <a:pt x="81676" y="474821"/>
                  </a:lnTo>
                  <a:lnTo>
                    <a:pt x="114171" y="502615"/>
                  </a:lnTo>
                  <a:lnTo>
                    <a:pt x="150714" y="525227"/>
                  </a:lnTo>
                  <a:lnTo>
                    <a:pt x="190731" y="542086"/>
                  </a:lnTo>
                  <a:lnTo>
                    <a:pt x="233648" y="552621"/>
                  </a:lnTo>
                  <a:lnTo>
                    <a:pt x="278891" y="556260"/>
                  </a:lnTo>
                  <a:lnTo>
                    <a:pt x="324135" y="552621"/>
                  </a:lnTo>
                  <a:lnTo>
                    <a:pt x="367052" y="542086"/>
                  </a:lnTo>
                  <a:lnTo>
                    <a:pt x="407069" y="525227"/>
                  </a:lnTo>
                  <a:lnTo>
                    <a:pt x="443612" y="502615"/>
                  </a:lnTo>
                  <a:lnTo>
                    <a:pt x="476107" y="474821"/>
                  </a:lnTo>
                  <a:lnTo>
                    <a:pt x="503980" y="442417"/>
                  </a:lnTo>
                  <a:lnTo>
                    <a:pt x="526658" y="405974"/>
                  </a:lnTo>
                  <a:lnTo>
                    <a:pt x="543568" y="366064"/>
                  </a:lnTo>
                  <a:lnTo>
                    <a:pt x="554134" y="323259"/>
                  </a:lnTo>
                  <a:lnTo>
                    <a:pt x="557784" y="278130"/>
                  </a:lnTo>
                  <a:lnTo>
                    <a:pt x="554134" y="233000"/>
                  </a:lnTo>
                  <a:lnTo>
                    <a:pt x="543568" y="190195"/>
                  </a:lnTo>
                  <a:lnTo>
                    <a:pt x="526658" y="150285"/>
                  </a:lnTo>
                  <a:lnTo>
                    <a:pt x="503980" y="113842"/>
                  </a:lnTo>
                  <a:lnTo>
                    <a:pt x="476107" y="81438"/>
                  </a:lnTo>
                  <a:lnTo>
                    <a:pt x="443612" y="53644"/>
                  </a:lnTo>
                  <a:lnTo>
                    <a:pt x="407069" y="31032"/>
                  </a:lnTo>
                  <a:lnTo>
                    <a:pt x="367052" y="14173"/>
                  </a:lnTo>
                  <a:lnTo>
                    <a:pt x="324135" y="3638"/>
                  </a:lnTo>
                  <a:lnTo>
                    <a:pt x="2788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62633" y="2853689"/>
              <a:ext cx="558165" cy="556260"/>
            </a:xfrm>
            <a:custGeom>
              <a:avLst/>
              <a:gdLst/>
              <a:ahLst/>
              <a:cxnLst/>
              <a:rect l="l" t="t" r="r" b="b"/>
              <a:pathLst>
                <a:path w="558164" h="556260">
                  <a:moveTo>
                    <a:pt x="0" y="278130"/>
                  </a:moveTo>
                  <a:lnTo>
                    <a:pt x="3649" y="233000"/>
                  </a:lnTo>
                  <a:lnTo>
                    <a:pt x="14215" y="190195"/>
                  </a:lnTo>
                  <a:lnTo>
                    <a:pt x="31125" y="150285"/>
                  </a:lnTo>
                  <a:lnTo>
                    <a:pt x="53803" y="113842"/>
                  </a:lnTo>
                  <a:lnTo>
                    <a:pt x="81676" y="81438"/>
                  </a:lnTo>
                  <a:lnTo>
                    <a:pt x="114171" y="53644"/>
                  </a:lnTo>
                  <a:lnTo>
                    <a:pt x="150714" y="31032"/>
                  </a:lnTo>
                  <a:lnTo>
                    <a:pt x="190731" y="14173"/>
                  </a:lnTo>
                  <a:lnTo>
                    <a:pt x="233648" y="3638"/>
                  </a:lnTo>
                  <a:lnTo>
                    <a:pt x="278891" y="0"/>
                  </a:lnTo>
                  <a:lnTo>
                    <a:pt x="324135" y="3638"/>
                  </a:lnTo>
                  <a:lnTo>
                    <a:pt x="367052" y="14173"/>
                  </a:lnTo>
                  <a:lnTo>
                    <a:pt x="407069" y="31032"/>
                  </a:lnTo>
                  <a:lnTo>
                    <a:pt x="443612" y="53644"/>
                  </a:lnTo>
                  <a:lnTo>
                    <a:pt x="476107" y="81438"/>
                  </a:lnTo>
                  <a:lnTo>
                    <a:pt x="503980" y="113842"/>
                  </a:lnTo>
                  <a:lnTo>
                    <a:pt x="526658" y="150285"/>
                  </a:lnTo>
                  <a:lnTo>
                    <a:pt x="543568" y="190195"/>
                  </a:lnTo>
                  <a:lnTo>
                    <a:pt x="554134" y="233000"/>
                  </a:lnTo>
                  <a:lnTo>
                    <a:pt x="557784" y="278130"/>
                  </a:lnTo>
                  <a:lnTo>
                    <a:pt x="554134" y="323259"/>
                  </a:lnTo>
                  <a:lnTo>
                    <a:pt x="543568" y="366064"/>
                  </a:lnTo>
                  <a:lnTo>
                    <a:pt x="526658" y="405974"/>
                  </a:lnTo>
                  <a:lnTo>
                    <a:pt x="503980" y="442417"/>
                  </a:lnTo>
                  <a:lnTo>
                    <a:pt x="476107" y="474821"/>
                  </a:lnTo>
                  <a:lnTo>
                    <a:pt x="443612" y="502615"/>
                  </a:lnTo>
                  <a:lnTo>
                    <a:pt x="407069" y="525227"/>
                  </a:lnTo>
                  <a:lnTo>
                    <a:pt x="367052" y="542086"/>
                  </a:lnTo>
                  <a:lnTo>
                    <a:pt x="324135" y="552621"/>
                  </a:lnTo>
                  <a:lnTo>
                    <a:pt x="278891" y="556260"/>
                  </a:lnTo>
                  <a:lnTo>
                    <a:pt x="233648" y="552621"/>
                  </a:lnTo>
                  <a:lnTo>
                    <a:pt x="190731" y="542086"/>
                  </a:lnTo>
                  <a:lnTo>
                    <a:pt x="150714" y="525227"/>
                  </a:lnTo>
                  <a:lnTo>
                    <a:pt x="114171" y="502615"/>
                  </a:lnTo>
                  <a:lnTo>
                    <a:pt x="81676" y="474821"/>
                  </a:lnTo>
                  <a:lnTo>
                    <a:pt x="53803" y="442417"/>
                  </a:lnTo>
                  <a:lnTo>
                    <a:pt x="31125" y="405974"/>
                  </a:lnTo>
                  <a:lnTo>
                    <a:pt x="14215" y="366064"/>
                  </a:lnTo>
                  <a:lnTo>
                    <a:pt x="3649" y="323259"/>
                  </a:lnTo>
                  <a:lnTo>
                    <a:pt x="0" y="27813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43077" y="2853689"/>
              <a:ext cx="556260" cy="556260"/>
            </a:xfrm>
            <a:custGeom>
              <a:avLst/>
              <a:gdLst/>
              <a:ahLst/>
              <a:cxnLst/>
              <a:rect l="l" t="t" r="r" b="b"/>
              <a:pathLst>
                <a:path w="556260" h="556260">
                  <a:moveTo>
                    <a:pt x="278130" y="0"/>
                  </a:moveTo>
                  <a:lnTo>
                    <a:pt x="233015" y="3638"/>
                  </a:lnTo>
                  <a:lnTo>
                    <a:pt x="190219" y="14173"/>
                  </a:lnTo>
                  <a:lnTo>
                    <a:pt x="150313" y="31032"/>
                  </a:lnTo>
                  <a:lnTo>
                    <a:pt x="113870" y="53644"/>
                  </a:lnTo>
                  <a:lnTo>
                    <a:pt x="81462" y="81438"/>
                  </a:lnTo>
                  <a:lnTo>
                    <a:pt x="53663" y="113842"/>
                  </a:lnTo>
                  <a:lnTo>
                    <a:pt x="31044" y="150285"/>
                  </a:lnTo>
                  <a:lnTo>
                    <a:pt x="14179" y="190195"/>
                  </a:lnTo>
                  <a:lnTo>
                    <a:pt x="3640" y="233000"/>
                  </a:lnTo>
                  <a:lnTo>
                    <a:pt x="0" y="278130"/>
                  </a:lnTo>
                  <a:lnTo>
                    <a:pt x="3640" y="323259"/>
                  </a:lnTo>
                  <a:lnTo>
                    <a:pt x="14179" y="366064"/>
                  </a:lnTo>
                  <a:lnTo>
                    <a:pt x="31044" y="405974"/>
                  </a:lnTo>
                  <a:lnTo>
                    <a:pt x="53663" y="442417"/>
                  </a:lnTo>
                  <a:lnTo>
                    <a:pt x="81462" y="474821"/>
                  </a:lnTo>
                  <a:lnTo>
                    <a:pt x="113870" y="502615"/>
                  </a:lnTo>
                  <a:lnTo>
                    <a:pt x="150313" y="525227"/>
                  </a:lnTo>
                  <a:lnTo>
                    <a:pt x="190219" y="542086"/>
                  </a:lnTo>
                  <a:lnTo>
                    <a:pt x="233015" y="552621"/>
                  </a:lnTo>
                  <a:lnTo>
                    <a:pt x="278130" y="556260"/>
                  </a:lnTo>
                  <a:lnTo>
                    <a:pt x="323244" y="552621"/>
                  </a:lnTo>
                  <a:lnTo>
                    <a:pt x="366040" y="542086"/>
                  </a:lnTo>
                  <a:lnTo>
                    <a:pt x="405946" y="525227"/>
                  </a:lnTo>
                  <a:lnTo>
                    <a:pt x="442389" y="502615"/>
                  </a:lnTo>
                  <a:lnTo>
                    <a:pt x="474797" y="474821"/>
                  </a:lnTo>
                  <a:lnTo>
                    <a:pt x="502596" y="442417"/>
                  </a:lnTo>
                  <a:lnTo>
                    <a:pt x="525215" y="405974"/>
                  </a:lnTo>
                  <a:lnTo>
                    <a:pt x="542080" y="366064"/>
                  </a:lnTo>
                  <a:lnTo>
                    <a:pt x="552619" y="323259"/>
                  </a:lnTo>
                  <a:lnTo>
                    <a:pt x="556260" y="278130"/>
                  </a:lnTo>
                  <a:lnTo>
                    <a:pt x="552619" y="233000"/>
                  </a:lnTo>
                  <a:lnTo>
                    <a:pt x="542080" y="190195"/>
                  </a:lnTo>
                  <a:lnTo>
                    <a:pt x="525215" y="150285"/>
                  </a:lnTo>
                  <a:lnTo>
                    <a:pt x="502596" y="113842"/>
                  </a:lnTo>
                  <a:lnTo>
                    <a:pt x="474797" y="81438"/>
                  </a:lnTo>
                  <a:lnTo>
                    <a:pt x="442389" y="53644"/>
                  </a:lnTo>
                  <a:lnTo>
                    <a:pt x="405946" y="31032"/>
                  </a:lnTo>
                  <a:lnTo>
                    <a:pt x="366040" y="14173"/>
                  </a:lnTo>
                  <a:lnTo>
                    <a:pt x="323244" y="3638"/>
                  </a:lnTo>
                  <a:lnTo>
                    <a:pt x="2781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43077" y="2853689"/>
              <a:ext cx="556260" cy="556260"/>
            </a:xfrm>
            <a:custGeom>
              <a:avLst/>
              <a:gdLst/>
              <a:ahLst/>
              <a:cxnLst/>
              <a:rect l="l" t="t" r="r" b="b"/>
              <a:pathLst>
                <a:path w="556260" h="556260">
                  <a:moveTo>
                    <a:pt x="0" y="278130"/>
                  </a:moveTo>
                  <a:lnTo>
                    <a:pt x="3640" y="233000"/>
                  </a:lnTo>
                  <a:lnTo>
                    <a:pt x="14179" y="190195"/>
                  </a:lnTo>
                  <a:lnTo>
                    <a:pt x="31044" y="150285"/>
                  </a:lnTo>
                  <a:lnTo>
                    <a:pt x="53663" y="113842"/>
                  </a:lnTo>
                  <a:lnTo>
                    <a:pt x="81462" y="81438"/>
                  </a:lnTo>
                  <a:lnTo>
                    <a:pt x="113870" y="53644"/>
                  </a:lnTo>
                  <a:lnTo>
                    <a:pt x="150313" y="31032"/>
                  </a:lnTo>
                  <a:lnTo>
                    <a:pt x="190219" y="14173"/>
                  </a:lnTo>
                  <a:lnTo>
                    <a:pt x="233015" y="3638"/>
                  </a:lnTo>
                  <a:lnTo>
                    <a:pt x="278130" y="0"/>
                  </a:lnTo>
                  <a:lnTo>
                    <a:pt x="323244" y="3638"/>
                  </a:lnTo>
                  <a:lnTo>
                    <a:pt x="366040" y="14173"/>
                  </a:lnTo>
                  <a:lnTo>
                    <a:pt x="405946" y="31032"/>
                  </a:lnTo>
                  <a:lnTo>
                    <a:pt x="442389" y="53644"/>
                  </a:lnTo>
                  <a:lnTo>
                    <a:pt x="474797" y="81438"/>
                  </a:lnTo>
                  <a:lnTo>
                    <a:pt x="502596" y="113842"/>
                  </a:lnTo>
                  <a:lnTo>
                    <a:pt x="525215" y="150285"/>
                  </a:lnTo>
                  <a:lnTo>
                    <a:pt x="542080" y="190195"/>
                  </a:lnTo>
                  <a:lnTo>
                    <a:pt x="552619" y="233000"/>
                  </a:lnTo>
                  <a:lnTo>
                    <a:pt x="556260" y="278130"/>
                  </a:lnTo>
                  <a:lnTo>
                    <a:pt x="552619" y="323259"/>
                  </a:lnTo>
                  <a:lnTo>
                    <a:pt x="542080" y="366064"/>
                  </a:lnTo>
                  <a:lnTo>
                    <a:pt x="525215" y="405974"/>
                  </a:lnTo>
                  <a:lnTo>
                    <a:pt x="502596" y="442417"/>
                  </a:lnTo>
                  <a:lnTo>
                    <a:pt x="474797" y="474821"/>
                  </a:lnTo>
                  <a:lnTo>
                    <a:pt x="442389" y="502615"/>
                  </a:lnTo>
                  <a:lnTo>
                    <a:pt x="405946" y="525227"/>
                  </a:lnTo>
                  <a:lnTo>
                    <a:pt x="366040" y="542086"/>
                  </a:lnTo>
                  <a:lnTo>
                    <a:pt x="323244" y="552621"/>
                  </a:lnTo>
                  <a:lnTo>
                    <a:pt x="278130" y="556260"/>
                  </a:lnTo>
                  <a:lnTo>
                    <a:pt x="233015" y="552621"/>
                  </a:lnTo>
                  <a:lnTo>
                    <a:pt x="190219" y="542086"/>
                  </a:lnTo>
                  <a:lnTo>
                    <a:pt x="150313" y="525227"/>
                  </a:lnTo>
                  <a:lnTo>
                    <a:pt x="113870" y="502615"/>
                  </a:lnTo>
                  <a:lnTo>
                    <a:pt x="81462" y="474821"/>
                  </a:lnTo>
                  <a:lnTo>
                    <a:pt x="53663" y="442417"/>
                  </a:lnTo>
                  <a:lnTo>
                    <a:pt x="31044" y="405974"/>
                  </a:lnTo>
                  <a:lnTo>
                    <a:pt x="14179" y="366064"/>
                  </a:lnTo>
                  <a:lnTo>
                    <a:pt x="3640" y="323259"/>
                  </a:lnTo>
                  <a:lnTo>
                    <a:pt x="0" y="27813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976109" y="2850641"/>
              <a:ext cx="558165" cy="556260"/>
            </a:xfrm>
            <a:custGeom>
              <a:avLst/>
              <a:gdLst/>
              <a:ahLst/>
              <a:cxnLst/>
              <a:rect l="l" t="t" r="r" b="b"/>
              <a:pathLst>
                <a:path w="558165" h="556260">
                  <a:moveTo>
                    <a:pt x="278892" y="0"/>
                  </a:moveTo>
                  <a:lnTo>
                    <a:pt x="233648" y="3638"/>
                  </a:lnTo>
                  <a:lnTo>
                    <a:pt x="190731" y="14173"/>
                  </a:lnTo>
                  <a:lnTo>
                    <a:pt x="150714" y="31032"/>
                  </a:lnTo>
                  <a:lnTo>
                    <a:pt x="114171" y="53644"/>
                  </a:lnTo>
                  <a:lnTo>
                    <a:pt x="81676" y="81438"/>
                  </a:lnTo>
                  <a:lnTo>
                    <a:pt x="53803" y="113842"/>
                  </a:lnTo>
                  <a:lnTo>
                    <a:pt x="31125" y="150285"/>
                  </a:lnTo>
                  <a:lnTo>
                    <a:pt x="14215" y="190195"/>
                  </a:lnTo>
                  <a:lnTo>
                    <a:pt x="3649" y="233000"/>
                  </a:lnTo>
                  <a:lnTo>
                    <a:pt x="0" y="278130"/>
                  </a:lnTo>
                  <a:lnTo>
                    <a:pt x="3649" y="323259"/>
                  </a:lnTo>
                  <a:lnTo>
                    <a:pt x="14215" y="366064"/>
                  </a:lnTo>
                  <a:lnTo>
                    <a:pt x="31125" y="405974"/>
                  </a:lnTo>
                  <a:lnTo>
                    <a:pt x="53803" y="442417"/>
                  </a:lnTo>
                  <a:lnTo>
                    <a:pt x="81676" y="474821"/>
                  </a:lnTo>
                  <a:lnTo>
                    <a:pt x="114171" y="502615"/>
                  </a:lnTo>
                  <a:lnTo>
                    <a:pt x="150714" y="525227"/>
                  </a:lnTo>
                  <a:lnTo>
                    <a:pt x="190731" y="542086"/>
                  </a:lnTo>
                  <a:lnTo>
                    <a:pt x="233648" y="552621"/>
                  </a:lnTo>
                  <a:lnTo>
                    <a:pt x="278892" y="556260"/>
                  </a:lnTo>
                  <a:lnTo>
                    <a:pt x="324135" y="552621"/>
                  </a:lnTo>
                  <a:lnTo>
                    <a:pt x="367052" y="542086"/>
                  </a:lnTo>
                  <a:lnTo>
                    <a:pt x="407069" y="525227"/>
                  </a:lnTo>
                  <a:lnTo>
                    <a:pt x="443612" y="502615"/>
                  </a:lnTo>
                  <a:lnTo>
                    <a:pt x="476107" y="474821"/>
                  </a:lnTo>
                  <a:lnTo>
                    <a:pt x="503980" y="442417"/>
                  </a:lnTo>
                  <a:lnTo>
                    <a:pt x="526658" y="405974"/>
                  </a:lnTo>
                  <a:lnTo>
                    <a:pt x="543568" y="366064"/>
                  </a:lnTo>
                  <a:lnTo>
                    <a:pt x="554134" y="323259"/>
                  </a:lnTo>
                  <a:lnTo>
                    <a:pt x="557784" y="278130"/>
                  </a:lnTo>
                  <a:lnTo>
                    <a:pt x="554134" y="233000"/>
                  </a:lnTo>
                  <a:lnTo>
                    <a:pt x="543568" y="190195"/>
                  </a:lnTo>
                  <a:lnTo>
                    <a:pt x="526658" y="150285"/>
                  </a:lnTo>
                  <a:lnTo>
                    <a:pt x="503980" y="113842"/>
                  </a:lnTo>
                  <a:lnTo>
                    <a:pt x="476107" y="81438"/>
                  </a:lnTo>
                  <a:lnTo>
                    <a:pt x="443612" y="53644"/>
                  </a:lnTo>
                  <a:lnTo>
                    <a:pt x="407069" y="31032"/>
                  </a:lnTo>
                  <a:lnTo>
                    <a:pt x="367052" y="14173"/>
                  </a:lnTo>
                  <a:lnTo>
                    <a:pt x="324135" y="3638"/>
                  </a:lnTo>
                  <a:lnTo>
                    <a:pt x="2788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976109" y="2850641"/>
              <a:ext cx="558165" cy="556260"/>
            </a:xfrm>
            <a:custGeom>
              <a:avLst/>
              <a:gdLst/>
              <a:ahLst/>
              <a:cxnLst/>
              <a:rect l="l" t="t" r="r" b="b"/>
              <a:pathLst>
                <a:path w="558165" h="556260">
                  <a:moveTo>
                    <a:pt x="0" y="278130"/>
                  </a:moveTo>
                  <a:lnTo>
                    <a:pt x="3649" y="233000"/>
                  </a:lnTo>
                  <a:lnTo>
                    <a:pt x="14215" y="190195"/>
                  </a:lnTo>
                  <a:lnTo>
                    <a:pt x="31125" y="150285"/>
                  </a:lnTo>
                  <a:lnTo>
                    <a:pt x="53803" y="113842"/>
                  </a:lnTo>
                  <a:lnTo>
                    <a:pt x="81676" y="81438"/>
                  </a:lnTo>
                  <a:lnTo>
                    <a:pt x="114171" y="53644"/>
                  </a:lnTo>
                  <a:lnTo>
                    <a:pt x="150714" y="31032"/>
                  </a:lnTo>
                  <a:lnTo>
                    <a:pt x="190731" y="14173"/>
                  </a:lnTo>
                  <a:lnTo>
                    <a:pt x="233648" y="3638"/>
                  </a:lnTo>
                  <a:lnTo>
                    <a:pt x="278892" y="0"/>
                  </a:lnTo>
                  <a:lnTo>
                    <a:pt x="324135" y="3638"/>
                  </a:lnTo>
                  <a:lnTo>
                    <a:pt x="367052" y="14173"/>
                  </a:lnTo>
                  <a:lnTo>
                    <a:pt x="407069" y="31032"/>
                  </a:lnTo>
                  <a:lnTo>
                    <a:pt x="443612" y="53644"/>
                  </a:lnTo>
                  <a:lnTo>
                    <a:pt x="476107" y="81438"/>
                  </a:lnTo>
                  <a:lnTo>
                    <a:pt x="503980" y="113842"/>
                  </a:lnTo>
                  <a:lnTo>
                    <a:pt x="526658" y="150285"/>
                  </a:lnTo>
                  <a:lnTo>
                    <a:pt x="543568" y="190195"/>
                  </a:lnTo>
                  <a:lnTo>
                    <a:pt x="554134" y="233000"/>
                  </a:lnTo>
                  <a:lnTo>
                    <a:pt x="557784" y="278130"/>
                  </a:lnTo>
                  <a:lnTo>
                    <a:pt x="554134" y="323259"/>
                  </a:lnTo>
                  <a:lnTo>
                    <a:pt x="543568" y="366064"/>
                  </a:lnTo>
                  <a:lnTo>
                    <a:pt x="526658" y="405974"/>
                  </a:lnTo>
                  <a:lnTo>
                    <a:pt x="503980" y="442417"/>
                  </a:lnTo>
                  <a:lnTo>
                    <a:pt x="476107" y="474821"/>
                  </a:lnTo>
                  <a:lnTo>
                    <a:pt x="443612" y="502615"/>
                  </a:lnTo>
                  <a:lnTo>
                    <a:pt x="407069" y="525227"/>
                  </a:lnTo>
                  <a:lnTo>
                    <a:pt x="367052" y="542086"/>
                  </a:lnTo>
                  <a:lnTo>
                    <a:pt x="324135" y="552621"/>
                  </a:lnTo>
                  <a:lnTo>
                    <a:pt x="278892" y="556260"/>
                  </a:lnTo>
                  <a:lnTo>
                    <a:pt x="233648" y="552621"/>
                  </a:lnTo>
                  <a:lnTo>
                    <a:pt x="190731" y="542086"/>
                  </a:lnTo>
                  <a:lnTo>
                    <a:pt x="150714" y="525227"/>
                  </a:lnTo>
                  <a:lnTo>
                    <a:pt x="114171" y="502615"/>
                  </a:lnTo>
                  <a:lnTo>
                    <a:pt x="81676" y="474821"/>
                  </a:lnTo>
                  <a:lnTo>
                    <a:pt x="53803" y="442417"/>
                  </a:lnTo>
                  <a:lnTo>
                    <a:pt x="31125" y="405974"/>
                  </a:lnTo>
                  <a:lnTo>
                    <a:pt x="14215" y="366064"/>
                  </a:lnTo>
                  <a:lnTo>
                    <a:pt x="3649" y="323259"/>
                  </a:lnTo>
                  <a:lnTo>
                    <a:pt x="0" y="27813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401061" y="2839973"/>
              <a:ext cx="558165" cy="556260"/>
            </a:xfrm>
            <a:custGeom>
              <a:avLst/>
              <a:gdLst/>
              <a:ahLst/>
              <a:cxnLst/>
              <a:rect l="l" t="t" r="r" b="b"/>
              <a:pathLst>
                <a:path w="558164" h="556260">
                  <a:moveTo>
                    <a:pt x="278892" y="0"/>
                  </a:moveTo>
                  <a:lnTo>
                    <a:pt x="233648" y="3638"/>
                  </a:lnTo>
                  <a:lnTo>
                    <a:pt x="190731" y="14173"/>
                  </a:lnTo>
                  <a:lnTo>
                    <a:pt x="150714" y="31032"/>
                  </a:lnTo>
                  <a:lnTo>
                    <a:pt x="114171" y="53644"/>
                  </a:lnTo>
                  <a:lnTo>
                    <a:pt x="81676" y="81438"/>
                  </a:lnTo>
                  <a:lnTo>
                    <a:pt x="53803" y="113842"/>
                  </a:lnTo>
                  <a:lnTo>
                    <a:pt x="31125" y="150285"/>
                  </a:lnTo>
                  <a:lnTo>
                    <a:pt x="14215" y="190195"/>
                  </a:lnTo>
                  <a:lnTo>
                    <a:pt x="3649" y="233000"/>
                  </a:lnTo>
                  <a:lnTo>
                    <a:pt x="0" y="278129"/>
                  </a:lnTo>
                  <a:lnTo>
                    <a:pt x="3649" y="323259"/>
                  </a:lnTo>
                  <a:lnTo>
                    <a:pt x="14215" y="366064"/>
                  </a:lnTo>
                  <a:lnTo>
                    <a:pt x="31125" y="405974"/>
                  </a:lnTo>
                  <a:lnTo>
                    <a:pt x="53803" y="442417"/>
                  </a:lnTo>
                  <a:lnTo>
                    <a:pt x="81676" y="474821"/>
                  </a:lnTo>
                  <a:lnTo>
                    <a:pt x="114171" y="502615"/>
                  </a:lnTo>
                  <a:lnTo>
                    <a:pt x="150714" y="525227"/>
                  </a:lnTo>
                  <a:lnTo>
                    <a:pt x="190731" y="542086"/>
                  </a:lnTo>
                  <a:lnTo>
                    <a:pt x="233648" y="552621"/>
                  </a:lnTo>
                  <a:lnTo>
                    <a:pt x="278892" y="556260"/>
                  </a:lnTo>
                  <a:lnTo>
                    <a:pt x="324135" y="552621"/>
                  </a:lnTo>
                  <a:lnTo>
                    <a:pt x="367052" y="542086"/>
                  </a:lnTo>
                  <a:lnTo>
                    <a:pt x="407069" y="525227"/>
                  </a:lnTo>
                  <a:lnTo>
                    <a:pt x="443612" y="502615"/>
                  </a:lnTo>
                  <a:lnTo>
                    <a:pt x="476107" y="474821"/>
                  </a:lnTo>
                  <a:lnTo>
                    <a:pt x="503980" y="442417"/>
                  </a:lnTo>
                  <a:lnTo>
                    <a:pt x="526658" y="405974"/>
                  </a:lnTo>
                  <a:lnTo>
                    <a:pt x="543568" y="366064"/>
                  </a:lnTo>
                  <a:lnTo>
                    <a:pt x="554134" y="323259"/>
                  </a:lnTo>
                  <a:lnTo>
                    <a:pt x="557783" y="278129"/>
                  </a:lnTo>
                  <a:lnTo>
                    <a:pt x="554134" y="233000"/>
                  </a:lnTo>
                  <a:lnTo>
                    <a:pt x="543568" y="190195"/>
                  </a:lnTo>
                  <a:lnTo>
                    <a:pt x="526658" y="150285"/>
                  </a:lnTo>
                  <a:lnTo>
                    <a:pt x="503980" y="113842"/>
                  </a:lnTo>
                  <a:lnTo>
                    <a:pt x="476107" y="81438"/>
                  </a:lnTo>
                  <a:lnTo>
                    <a:pt x="443612" y="53644"/>
                  </a:lnTo>
                  <a:lnTo>
                    <a:pt x="407069" y="31032"/>
                  </a:lnTo>
                  <a:lnTo>
                    <a:pt x="367052" y="14173"/>
                  </a:lnTo>
                  <a:lnTo>
                    <a:pt x="324135" y="3638"/>
                  </a:lnTo>
                  <a:lnTo>
                    <a:pt x="2788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401061" y="2839973"/>
              <a:ext cx="558165" cy="556260"/>
            </a:xfrm>
            <a:custGeom>
              <a:avLst/>
              <a:gdLst/>
              <a:ahLst/>
              <a:cxnLst/>
              <a:rect l="l" t="t" r="r" b="b"/>
              <a:pathLst>
                <a:path w="558164" h="556260">
                  <a:moveTo>
                    <a:pt x="0" y="278129"/>
                  </a:moveTo>
                  <a:lnTo>
                    <a:pt x="3649" y="233000"/>
                  </a:lnTo>
                  <a:lnTo>
                    <a:pt x="14215" y="190195"/>
                  </a:lnTo>
                  <a:lnTo>
                    <a:pt x="31125" y="150285"/>
                  </a:lnTo>
                  <a:lnTo>
                    <a:pt x="53803" y="113842"/>
                  </a:lnTo>
                  <a:lnTo>
                    <a:pt x="81676" y="81438"/>
                  </a:lnTo>
                  <a:lnTo>
                    <a:pt x="114171" y="53644"/>
                  </a:lnTo>
                  <a:lnTo>
                    <a:pt x="150714" y="31032"/>
                  </a:lnTo>
                  <a:lnTo>
                    <a:pt x="190731" y="14173"/>
                  </a:lnTo>
                  <a:lnTo>
                    <a:pt x="233648" y="3638"/>
                  </a:lnTo>
                  <a:lnTo>
                    <a:pt x="278892" y="0"/>
                  </a:lnTo>
                  <a:lnTo>
                    <a:pt x="324135" y="3638"/>
                  </a:lnTo>
                  <a:lnTo>
                    <a:pt x="367052" y="14173"/>
                  </a:lnTo>
                  <a:lnTo>
                    <a:pt x="407069" y="31032"/>
                  </a:lnTo>
                  <a:lnTo>
                    <a:pt x="443612" y="53644"/>
                  </a:lnTo>
                  <a:lnTo>
                    <a:pt x="476107" y="81438"/>
                  </a:lnTo>
                  <a:lnTo>
                    <a:pt x="503980" y="113842"/>
                  </a:lnTo>
                  <a:lnTo>
                    <a:pt x="526658" y="150285"/>
                  </a:lnTo>
                  <a:lnTo>
                    <a:pt x="543568" y="190195"/>
                  </a:lnTo>
                  <a:lnTo>
                    <a:pt x="554134" y="233000"/>
                  </a:lnTo>
                  <a:lnTo>
                    <a:pt x="557783" y="278129"/>
                  </a:lnTo>
                  <a:lnTo>
                    <a:pt x="554134" y="323259"/>
                  </a:lnTo>
                  <a:lnTo>
                    <a:pt x="543568" y="366064"/>
                  </a:lnTo>
                  <a:lnTo>
                    <a:pt x="526658" y="405974"/>
                  </a:lnTo>
                  <a:lnTo>
                    <a:pt x="503980" y="442417"/>
                  </a:lnTo>
                  <a:lnTo>
                    <a:pt x="476107" y="474821"/>
                  </a:lnTo>
                  <a:lnTo>
                    <a:pt x="443612" y="502615"/>
                  </a:lnTo>
                  <a:lnTo>
                    <a:pt x="407069" y="525227"/>
                  </a:lnTo>
                  <a:lnTo>
                    <a:pt x="367052" y="542086"/>
                  </a:lnTo>
                  <a:lnTo>
                    <a:pt x="324135" y="552621"/>
                  </a:lnTo>
                  <a:lnTo>
                    <a:pt x="278892" y="556260"/>
                  </a:lnTo>
                  <a:lnTo>
                    <a:pt x="233648" y="552621"/>
                  </a:lnTo>
                  <a:lnTo>
                    <a:pt x="190731" y="542086"/>
                  </a:lnTo>
                  <a:lnTo>
                    <a:pt x="150714" y="525227"/>
                  </a:lnTo>
                  <a:lnTo>
                    <a:pt x="114171" y="502615"/>
                  </a:lnTo>
                  <a:lnTo>
                    <a:pt x="81676" y="474821"/>
                  </a:lnTo>
                  <a:lnTo>
                    <a:pt x="53803" y="442417"/>
                  </a:lnTo>
                  <a:lnTo>
                    <a:pt x="31125" y="405974"/>
                  </a:lnTo>
                  <a:lnTo>
                    <a:pt x="14215" y="366064"/>
                  </a:lnTo>
                  <a:lnTo>
                    <a:pt x="3649" y="323259"/>
                  </a:lnTo>
                  <a:lnTo>
                    <a:pt x="0" y="27812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7407" y="2801086"/>
              <a:ext cx="374154" cy="372643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261315" y="3499484"/>
            <a:ext cx="753110" cy="7302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190"/>
              </a:lnSpc>
              <a:spcBef>
                <a:spcPts val="105"/>
              </a:spcBef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Февраль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ts val="1055"/>
              </a:lnSpc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2014:</a:t>
            </a:r>
            <a:endParaRPr sz="1100">
              <a:latin typeface="Verdana"/>
              <a:cs typeface="Verdana"/>
            </a:endParaRPr>
          </a:p>
          <a:p>
            <a:pPr marL="12700" marR="5080">
              <a:lnSpc>
                <a:spcPct val="80000"/>
              </a:lnSpc>
              <a:spcBef>
                <a:spcPts val="130"/>
              </a:spcBef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Москва (первый</a:t>
            </a:r>
            <a:r>
              <a:rPr sz="1100" spc="75" dirty="0">
                <a:solidFill>
                  <a:srgbClr val="FFFFFF"/>
                </a:solidFill>
                <a:latin typeface="Verdana"/>
                <a:cs typeface="Verdana"/>
              </a:rPr>
              <a:t> В</a:t>
            </a:r>
            <a:r>
              <a:rPr sz="11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России)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23873" y="3505022"/>
            <a:ext cx="1087755" cy="7308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190"/>
              </a:lnSpc>
              <a:spcBef>
                <a:spcPts val="105"/>
              </a:spcBef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Сентябрь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ts val="1055"/>
              </a:lnSpc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2017:</a:t>
            </a:r>
            <a:endParaRPr sz="1100">
              <a:latin typeface="Verdana"/>
              <a:cs typeface="Verdana"/>
            </a:endParaRPr>
          </a:p>
          <a:p>
            <a:pPr marL="12700" marR="5080">
              <a:lnSpc>
                <a:spcPct val="80000"/>
              </a:lnSpc>
              <a:spcBef>
                <a:spcPts val="135"/>
              </a:spcBef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«Ивантеевс-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кий</a:t>
            </a:r>
            <a:r>
              <a:rPr sz="11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стрелок» (подражатель)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134092" y="2453131"/>
            <a:ext cx="1914525" cy="464184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59"/>
              </a:spcBef>
            </a:pPr>
            <a:r>
              <a:rPr sz="1600" spc="-10" dirty="0">
                <a:latin typeface="Verdana"/>
                <a:cs typeface="Verdana"/>
              </a:rPr>
              <a:t>сверстники </a:t>
            </a:r>
            <a:r>
              <a:rPr sz="1600" dirty="0">
                <a:latin typeface="Verdana"/>
                <a:cs typeface="Verdana"/>
              </a:rPr>
              <a:t>считали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45" dirty="0">
                <a:latin typeface="Verdana"/>
                <a:cs typeface="Verdana"/>
              </a:rPr>
              <a:t>«тихими»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134092" y="3401314"/>
            <a:ext cx="1537335" cy="464184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59"/>
              </a:spcBef>
            </a:pPr>
            <a:r>
              <a:rPr sz="1600" spc="-10" dirty="0">
                <a:latin typeface="Verdana"/>
                <a:cs typeface="Verdana"/>
              </a:rPr>
              <a:t>планировали самоубийство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-13525" y="4881562"/>
            <a:ext cx="9211310" cy="1976755"/>
            <a:chOff x="-13525" y="4881562"/>
            <a:chExt cx="9211310" cy="1976755"/>
          </a:xfrm>
        </p:grpSpPr>
        <p:pic>
          <p:nvPicPr>
            <p:cNvPr id="29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10739" y="5641848"/>
              <a:ext cx="1418843" cy="120243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61359" y="4966715"/>
              <a:ext cx="1507236" cy="125425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1164" y="4951476"/>
              <a:ext cx="1446276" cy="123901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12607" y="6246875"/>
              <a:ext cx="1284731" cy="61112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35752" y="6272783"/>
              <a:ext cx="1368552" cy="58521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87648" y="6263639"/>
              <a:ext cx="1466850" cy="59435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7928" y="6239255"/>
              <a:ext cx="1415796" cy="618741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761" y="4895850"/>
              <a:ext cx="8961120" cy="673735"/>
            </a:xfrm>
            <a:custGeom>
              <a:avLst/>
              <a:gdLst/>
              <a:ahLst/>
              <a:cxnLst/>
              <a:rect l="l" t="t" r="r" b="b"/>
              <a:pathLst>
                <a:path w="8961120" h="673735">
                  <a:moveTo>
                    <a:pt x="0" y="591947"/>
                  </a:moveTo>
                  <a:lnTo>
                    <a:pt x="900493" y="583057"/>
                  </a:lnTo>
                  <a:lnTo>
                    <a:pt x="1203477" y="0"/>
                  </a:lnTo>
                  <a:lnTo>
                    <a:pt x="2098421" y="2539"/>
                  </a:lnTo>
                  <a:lnTo>
                    <a:pt x="2448687" y="667385"/>
                  </a:lnTo>
                  <a:lnTo>
                    <a:pt x="3212465" y="673608"/>
                  </a:lnTo>
                  <a:lnTo>
                    <a:pt x="3551936" y="1397"/>
                  </a:lnTo>
                  <a:lnTo>
                    <a:pt x="4503547" y="16763"/>
                  </a:lnTo>
                  <a:lnTo>
                    <a:pt x="4820793" y="647191"/>
                  </a:lnTo>
                  <a:lnTo>
                    <a:pt x="5568188" y="659003"/>
                  </a:lnTo>
                  <a:lnTo>
                    <a:pt x="5890768" y="20066"/>
                  </a:lnTo>
                  <a:lnTo>
                    <a:pt x="6742176" y="13716"/>
                  </a:lnTo>
                  <a:lnTo>
                    <a:pt x="7065391" y="672211"/>
                  </a:lnTo>
                  <a:lnTo>
                    <a:pt x="7845298" y="670687"/>
                  </a:lnTo>
                  <a:lnTo>
                    <a:pt x="8146796" y="63118"/>
                  </a:lnTo>
                  <a:lnTo>
                    <a:pt x="8961120" y="51688"/>
                  </a:lnTo>
                </a:path>
              </a:pathLst>
            </a:custGeom>
            <a:ln w="28575">
              <a:solidFill>
                <a:srgbClr val="EF0E7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5551931"/>
              <a:ext cx="1208532" cy="130606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15940" y="4957572"/>
              <a:ext cx="1409700" cy="128473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498847" y="5608319"/>
              <a:ext cx="1395984" cy="1249677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10134092" y="1473199"/>
            <a:ext cx="1525270" cy="464184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59"/>
              </a:spcBef>
            </a:pPr>
            <a:r>
              <a:rPr sz="1600" spc="-10" dirty="0">
                <a:latin typeface="Verdana"/>
                <a:cs typeface="Verdana"/>
              </a:rPr>
              <a:t>подвергались буллингу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0134092" y="4336160"/>
            <a:ext cx="1252855" cy="464184"/>
          </a:xfrm>
          <a:prstGeom prst="rect">
            <a:avLst/>
          </a:prstGeom>
        </p:spPr>
        <p:txBody>
          <a:bodyPr vert="horz" wrap="square" lIns="0" tIns="59054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64"/>
              </a:spcBef>
            </a:pPr>
            <a:r>
              <a:rPr sz="1600" spc="35" dirty="0">
                <a:latin typeface="Verdana"/>
                <a:cs typeface="Verdana"/>
              </a:rPr>
              <a:t>совершили </a:t>
            </a:r>
            <a:r>
              <a:rPr sz="1600" spc="-10" dirty="0">
                <a:latin typeface="Verdana"/>
                <a:cs typeface="Verdana"/>
              </a:rPr>
              <a:t>суицид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9629902" y="1087799"/>
            <a:ext cx="418465" cy="3864610"/>
          </a:xfrm>
          <a:prstGeom prst="rect">
            <a:avLst/>
          </a:prstGeom>
        </p:spPr>
        <p:txBody>
          <a:bodyPr vert="horz" wrap="square" lIns="0" tIns="254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5"/>
              </a:spcBef>
            </a:pPr>
            <a:r>
              <a:rPr sz="4800" spc="185" dirty="0">
                <a:solidFill>
                  <a:srgbClr val="EF0E74"/>
                </a:solidFill>
                <a:latin typeface="Tahoma"/>
                <a:cs typeface="Tahoma"/>
              </a:rPr>
              <a:t>7</a:t>
            </a:r>
            <a:endParaRPr sz="4800">
              <a:latin typeface="Tahoma"/>
              <a:cs typeface="Tahoma"/>
            </a:endParaRPr>
          </a:p>
          <a:p>
            <a:pPr marL="29845">
              <a:lnSpc>
                <a:spcPct val="100000"/>
              </a:lnSpc>
              <a:spcBef>
                <a:spcPts val="1905"/>
              </a:spcBef>
            </a:pPr>
            <a:r>
              <a:rPr sz="4800" spc="185" dirty="0">
                <a:solidFill>
                  <a:srgbClr val="EF0E74"/>
                </a:solidFill>
                <a:latin typeface="Tahoma"/>
                <a:cs typeface="Tahoma"/>
              </a:rPr>
              <a:t>7</a:t>
            </a:r>
            <a:endParaRPr sz="4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00"/>
              </a:spcBef>
            </a:pPr>
            <a:r>
              <a:rPr sz="4800" spc="395" dirty="0">
                <a:solidFill>
                  <a:srgbClr val="EF0E74"/>
                </a:solidFill>
                <a:latin typeface="Tahoma"/>
                <a:cs typeface="Tahoma"/>
              </a:rPr>
              <a:t>8</a:t>
            </a:r>
            <a:endParaRPr sz="4800">
              <a:latin typeface="Tahoma"/>
              <a:cs typeface="Tahoma"/>
            </a:endParaRPr>
          </a:p>
          <a:p>
            <a:pPr marL="29845">
              <a:lnSpc>
                <a:spcPct val="100000"/>
              </a:lnSpc>
              <a:spcBef>
                <a:spcPts val="1775"/>
              </a:spcBef>
            </a:pPr>
            <a:r>
              <a:rPr sz="4800" spc="55" dirty="0">
                <a:solidFill>
                  <a:srgbClr val="EF0E74"/>
                </a:solidFill>
                <a:latin typeface="Tahoma"/>
                <a:cs typeface="Tahoma"/>
              </a:rPr>
              <a:t>3</a:t>
            </a:r>
            <a:endParaRPr sz="4800">
              <a:latin typeface="Tahoma"/>
              <a:cs typeface="Tahoma"/>
            </a:endParaRPr>
          </a:p>
        </p:txBody>
      </p:sp>
      <p:pic>
        <p:nvPicPr>
          <p:cNvPr id="43" name="object 4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1779884" y="6570268"/>
            <a:ext cx="146303" cy="213359"/>
          </a:xfrm>
          <a:prstGeom prst="rect">
            <a:avLst/>
          </a:prstGeom>
        </p:spPr>
      </p:pic>
      <p:sp>
        <p:nvSpPr>
          <p:cNvPr id="44" name="object 44"/>
          <p:cNvSpPr txBox="1"/>
          <p:nvPr/>
        </p:nvSpPr>
        <p:spPr>
          <a:xfrm>
            <a:off x="155549" y="5051552"/>
            <a:ext cx="640715" cy="32829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365"/>
              </a:spcBef>
            </a:pPr>
            <a:r>
              <a:rPr sz="1100" spc="-10" dirty="0">
                <a:solidFill>
                  <a:srgbClr val="EF0E74"/>
                </a:solidFill>
                <a:latin typeface="Verdana"/>
                <a:cs typeface="Verdana"/>
              </a:rPr>
              <a:t>Сергей Гордеев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220216" y="4504690"/>
            <a:ext cx="596900" cy="32829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365"/>
              </a:spcBef>
            </a:pPr>
            <a:r>
              <a:rPr sz="1100" spc="-10" dirty="0">
                <a:solidFill>
                  <a:srgbClr val="EF0E74"/>
                </a:solidFill>
                <a:latin typeface="Verdana"/>
                <a:cs typeface="Verdana"/>
              </a:rPr>
              <a:t>Михаил Пивнев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615690" y="4512055"/>
            <a:ext cx="823594" cy="328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90"/>
              </a:lnSpc>
              <a:spcBef>
                <a:spcPts val="100"/>
              </a:spcBef>
            </a:pPr>
            <a:r>
              <a:rPr sz="1100" spc="-10" dirty="0">
                <a:solidFill>
                  <a:srgbClr val="EF0E74"/>
                </a:solidFill>
                <a:latin typeface="Verdana"/>
                <a:cs typeface="Verdana"/>
              </a:rPr>
              <a:t>Владислав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ts val="1190"/>
              </a:lnSpc>
            </a:pPr>
            <a:r>
              <a:rPr sz="1100" spc="-10" dirty="0">
                <a:solidFill>
                  <a:srgbClr val="EF0E74"/>
                </a:solidFill>
                <a:latin typeface="Verdana"/>
                <a:cs typeface="Verdana"/>
              </a:rPr>
              <a:t>Росляков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961379" y="4504690"/>
            <a:ext cx="715645" cy="32829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365"/>
              </a:spcBef>
            </a:pPr>
            <a:r>
              <a:rPr sz="1100" spc="-10" dirty="0">
                <a:solidFill>
                  <a:srgbClr val="EF0E74"/>
                </a:solidFill>
                <a:latin typeface="Verdana"/>
                <a:cs typeface="Verdana"/>
              </a:rPr>
              <a:t>Ильназ Галявиев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457069" y="5139054"/>
            <a:ext cx="624205" cy="32829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365"/>
              </a:spcBef>
            </a:pPr>
            <a:r>
              <a:rPr sz="1100" spc="-10" dirty="0">
                <a:solidFill>
                  <a:srgbClr val="EF0E74"/>
                </a:solidFill>
                <a:latin typeface="Verdana"/>
                <a:cs typeface="Verdana"/>
              </a:rPr>
              <a:t>Артём Тагиров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841494" y="5139054"/>
            <a:ext cx="653415" cy="32829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365"/>
              </a:spcBef>
            </a:pPr>
            <a:r>
              <a:rPr sz="1100" spc="-10" dirty="0">
                <a:solidFill>
                  <a:srgbClr val="EF0E74"/>
                </a:solidFill>
                <a:latin typeface="Verdana"/>
                <a:cs typeface="Verdana"/>
              </a:rPr>
              <a:t>Даниил Засорин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099172" y="5038725"/>
            <a:ext cx="793750" cy="46228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 marR="5080">
              <a:lnSpc>
                <a:spcPts val="1060"/>
              </a:lnSpc>
              <a:spcBef>
                <a:spcPts val="355"/>
              </a:spcBef>
            </a:pPr>
            <a:r>
              <a:rPr sz="1100" spc="-10" dirty="0">
                <a:solidFill>
                  <a:srgbClr val="EF0E74"/>
                </a:solidFill>
                <a:latin typeface="Verdana"/>
                <a:cs typeface="Verdana"/>
              </a:rPr>
              <a:t>Тимур Бекмансу- </a:t>
            </a:r>
            <a:r>
              <a:rPr sz="1100" spc="-25" dirty="0">
                <a:solidFill>
                  <a:srgbClr val="EF0E74"/>
                </a:solidFill>
                <a:latin typeface="Verdana"/>
                <a:cs typeface="Verdana"/>
              </a:rPr>
              <a:t>ров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8161781" y="4512055"/>
            <a:ext cx="725170" cy="328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90"/>
              </a:lnSpc>
              <a:spcBef>
                <a:spcPts val="100"/>
              </a:spcBef>
            </a:pPr>
            <a:r>
              <a:rPr sz="1100" spc="-10" dirty="0">
                <a:solidFill>
                  <a:srgbClr val="EF0E74"/>
                </a:solidFill>
                <a:latin typeface="Verdana"/>
                <a:cs typeface="Verdana"/>
              </a:rPr>
              <a:t>Артём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ts val="1190"/>
              </a:lnSpc>
            </a:pPr>
            <a:r>
              <a:rPr sz="1100" spc="-10" dirty="0">
                <a:solidFill>
                  <a:srgbClr val="EF0E74"/>
                </a:solidFill>
                <a:latin typeface="Verdana"/>
                <a:cs typeface="Verdana"/>
              </a:rPr>
              <a:t>Казанцев</a:t>
            </a:r>
            <a:endParaRPr sz="1100">
              <a:latin typeface="Verdana"/>
              <a:cs typeface="Verdana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6745223" y="4965382"/>
            <a:ext cx="2573655" cy="1906905"/>
            <a:chOff x="6745223" y="4965382"/>
            <a:chExt cx="2573655" cy="1906905"/>
          </a:xfrm>
        </p:grpSpPr>
        <p:pic>
          <p:nvPicPr>
            <p:cNvPr id="53" name="object 5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882127" y="5010912"/>
              <a:ext cx="1315211" cy="1197864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7882127" y="5321808"/>
              <a:ext cx="149860" cy="577850"/>
            </a:xfrm>
            <a:custGeom>
              <a:avLst/>
              <a:gdLst/>
              <a:ahLst/>
              <a:cxnLst/>
              <a:rect l="l" t="t" r="r" b="b"/>
              <a:pathLst>
                <a:path w="149859" h="577850">
                  <a:moveTo>
                    <a:pt x="149351" y="0"/>
                  </a:moveTo>
                  <a:lnTo>
                    <a:pt x="0" y="288797"/>
                  </a:lnTo>
                  <a:lnTo>
                    <a:pt x="149351" y="577595"/>
                  </a:lnTo>
                  <a:lnTo>
                    <a:pt x="14935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7882127" y="5321808"/>
              <a:ext cx="149860" cy="577850"/>
            </a:xfrm>
            <a:custGeom>
              <a:avLst/>
              <a:gdLst/>
              <a:ahLst/>
              <a:cxnLst/>
              <a:rect l="l" t="t" r="r" b="b"/>
              <a:pathLst>
                <a:path w="149859" h="577850">
                  <a:moveTo>
                    <a:pt x="149351" y="0"/>
                  </a:moveTo>
                  <a:lnTo>
                    <a:pt x="0" y="288797"/>
                  </a:lnTo>
                  <a:lnTo>
                    <a:pt x="149351" y="577595"/>
                  </a:lnTo>
                  <a:lnTo>
                    <a:pt x="149351" y="0"/>
                  </a:lnTo>
                  <a:close/>
                </a:path>
              </a:pathLst>
            </a:custGeom>
            <a:ln w="12700">
              <a:solidFill>
                <a:srgbClr val="C7C7C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745223" y="5618988"/>
              <a:ext cx="1394459" cy="1228341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8955785" y="4979670"/>
              <a:ext cx="348615" cy="1878330"/>
            </a:xfrm>
            <a:custGeom>
              <a:avLst/>
              <a:gdLst/>
              <a:ahLst/>
              <a:cxnLst/>
              <a:rect l="l" t="t" r="r" b="b"/>
              <a:pathLst>
                <a:path w="348615" h="1878329">
                  <a:moveTo>
                    <a:pt x="0" y="0"/>
                  </a:moveTo>
                  <a:lnTo>
                    <a:pt x="322707" y="615784"/>
                  </a:lnTo>
                  <a:lnTo>
                    <a:pt x="29718" y="1218882"/>
                  </a:lnTo>
                  <a:lnTo>
                    <a:pt x="348497" y="1878328"/>
                  </a:lnTo>
                </a:path>
              </a:pathLst>
            </a:custGeom>
            <a:ln w="28575">
              <a:solidFill>
                <a:srgbClr val="EF0E7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388721" y="2925013"/>
            <a:ext cx="1384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84" dirty="0">
                <a:latin typeface="Tahoma"/>
                <a:cs typeface="Tahoma"/>
              </a:rPr>
              <a:t>1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427733" y="2913634"/>
            <a:ext cx="2006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ahoma"/>
                <a:cs typeface="Tahoma"/>
              </a:rPr>
              <a:t>2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2583307" y="2913634"/>
            <a:ext cx="2000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ahoma"/>
                <a:cs typeface="Tahoma"/>
              </a:rPr>
              <a:t>3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784597" y="2913634"/>
            <a:ext cx="2006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ahoma"/>
                <a:cs typeface="Tahoma"/>
              </a:rPr>
              <a:t>5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058915" y="2913634"/>
            <a:ext cx="2139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05" dirty="0">
                <a:latin typeface="Tahoma"/>
                <a:cs typeface="Tahoma"/>
              </a:rPr>
              <a:t>6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108317" y="2913634"/>
            <a:ext cx="20827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65" dirty="0">
                <a:latin typeface="Tahoma"/>
                <a:cs typeface="Tahoma"/>
              </a:rPr>
              <a:t>7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8181847" y="2913634"/>
            <a:ext cx="2222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70" dirty="0">
                <a:latin typeface="Tahoma"/>
                <a:cs typeface="Tahoma"/>
              </a:rPr>
              <a:t>8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672490" y="2853689"/>
            <a:ext cx="2317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0" dirty="0">
                <a:latin typeface="Tahoma"/>
                <a:cs typeface="Tahoma"/>
              </a:rPr>
              <a:t>+2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66" name="object 66"/>
          <p:cNvSpPr txBox="1">
            <a:spLocks noGrp="1"/>
          </p:cNvSpPr>
          <p:nvPr>
            <p:ph type="title"/>
          </p:nvPr>
        </p:nvSpPr>
        <p:spPr>
          <a:xfrm>
            <a:off x="320751" y="230581"/>
            <a:ext cx="6727190" cy="788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spc="465" dirty="0">
                <a:solidFill>
                  <a:srgbClr val="FFFFFF"/>
                </a:solidFill>
              </a:rPr>
              <a:t>Школьная</a:t>
            </a:r>
            <a:r>
              <a:rPr sz="5000" spc="-260" dirty="0">
                <a:solidFill>
                  <a:srgbClr val="FFFFFF"/>
                </a:solidFill>
              </a:rPr>
              <a:t> </a:t>
            </a:r>
            <a:r>
              <a:rPr sz="5000" spc="425" dirty="0">
                <a:solidFill>
                  <a:srgbClr val="FFFFFF"/>
                </a:solidFill>
              </a:rPr>
              <a:t>стрельба</a:t>
            </a:r>
            <a:endParaRPr sz="5000"/>
          </a:p>
        </p:txBody>
      </p:sp>
      <p:pic>
        <p:nvPicPr>
          <p:cNvPr id="67" name="object 67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345680" y="281940"/>
            <a:ext cx="780287" cy="778764"/>
          </a:xfrm>
          <a:prstGeom prst="rect">
            <a:avLst/>
          </a:prstGeom>
        </p:spPr>
      </p:pic>
      <p:sp>
        <p:nvSpPr>
          <p:cNvPr id="68" name="object 68"/>
          <p:cNvSpPr txBox="1"/>
          <p:nvPr/>
        </p:nvSpPr>
        <p:spPr>
          <a:xfrm>
            <a:off x="396341" y="1311986"/>
            <a:ext cx="254762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15" dirty="0">
                <a:solidFill>
                  <a:srgbClr val="FFFFFF"/>
                </a:solidFill>
                <a:latin typeface="Tahoma"/>
                <a:cs typeface="Tahoma"/>
              </a:rPr>
              <a:t>18</a:t>
            </a:r>
            <a:r>
              <a:rPr sz="18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65" dirty="0">
                <a:solidFill>
                  <a:srgbClr val="FFFFFF"/>
                </a:solidFill>
                <a:latin typeface="Tahoma"/>
                <a:cs typeface="Tahoma"/>
              </a:rPr>
              <a:t>эпизодов</a:t>
            </a:r>
            <a:r>
              <a:rPr sz="18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Tahoma"/>
                <a:cs typeface="Tahoma"/>
              </a:rPr>
              <a:t>за</a:t>
            </a:r>
            <a:r>
              <a:rPr sz="1800" b="1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r>
              <a:rPr sz="18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Tahoma"/>
                <a:cs typeface="Tahoma"/>
              </a:rPr>
              <a:t>лет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99694" y="1911172"/>
            <a:ext cx="65227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Хронология</a:t>
            </a:r>
            <a:r>
              <a:rPr sz="2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скулшутинга</a:t>
            </a:r>
            <a:r>
              <a:rPr sz="2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28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114" dirty="0">
                <a:solidFill>
                  <a:srgbClr val="FFFFFF"/>
                </a:solidFill>
                <a:latin typeface="Verdana"/>
                <a:cs typeface="Verdana"/>
              </a:rPr>
              <a:t>России</a:t>
            </a:r>
            <a:endParaRPr sz="2800">
              <a:latin typeface="Verdana"/>
              <a:cs typeface="Verdana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3793235" y="2801086"/>
            <a:ext cx="3945254" cy="372745"/>
            <a:chOff x="3793235" y="2801086"/>
            <a:chExt cx="3945254" cy="372745"/>
          </a:xfrm>
        </p:grpSpPr>
        <p:pic>
          <p:nvPicPr>
            <p:cNvPr id="71" name="object 7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93235" y="2801086"/>
              <a:ext cx="374154" cy="372643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33771" y="2801086"/>
              <a:ext cx="374154" cy="372643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62444" y="2801086"/>
              <a:ext cx="375678" cy="372643"/>
            </a:xfrm>
            <a:prstGeom prst="rect">
              <a:avLst/>
            </a:prstGeom>
          </p:spPr>
        </p:pic>
      </p:grpSp>
      <p:sp>
        <p:nvSpPr>
          <p:cNvPr id="74" name="object 74"/>
          <p:cNvSpPr txBox="1"/>
          <p:nvPr/>
        </p:nvSpPr>
        <p:spPr>
          <a:xfrm>
            <a:off x="3489452" y="3492500"/>
            <a:ext cx="992505" cy="7308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190"/>
              </a:lnSpc>
              <a:spcBef>
                <a:spcPts val="105"/>
              </a:spcBef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Октябрь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ts val="1055"/>
              </a:lnSpc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2018:</a:t>
            </a:r>
            <a:endParaRPr sz="1100">
              <a:latin typeface="Verdana"/>
              <a:cs typeface="Verdana"/>
            </a:endParaRPr>
          </a:p>
          <a:p>
            <a:pPr marL="12700" marR="5080">
              <a:lnSpc>
                <a:spcPct val="80100"/>
              </a:lnSpc>
              <a:spcBef>
                <a:spcPts val="130"/>
              </a:spcBef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«Керченский стрелок» (массовость)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722367" y="3510152"/>
            <a:ext cx="1096010" cy="5962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190"/>
              </a:lnSpc>
              <a:spcBef>
                <a:spcPts val="105"/>
              </a:spcBef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Ноябрь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ts val="1055"/>
              </a:lnSpc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2019: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ts val="1055"/>
              </a:lnSpc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Благовещенск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ts val="1190"/>
              </a:lnSpc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(спонтанное)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5986017" y="3519296"/>
            <a:ext cx="537210" cy="5962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190"/>
              </a:lnSpc>
              <a:spcBef>
                <a:spcPts val="105"/>
              </a:spcBef>
            </a:pPr>
            <a:r>
              <a:rPr sz="1100" spc="30" dirty="0">
                <a:solidFill>
                  <a:srgbClr val="FFFFFF"/>
                </a:solidFill>
                <a:latin typeface="Verdana"/>
                <a:cs typeface="Verdana"/>
              </a:rPr>
              <a:t>Май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ts val="1055"/>
              </a:lnSpc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2021:</a:t>
            </a:r>
            <a:endParaRPr sz="1100">
              <a:latin typeface="Verdana"/>
              <a:cs typeface="Verdana"/>
            </a:endParaRPr>
          </a:p>
          <a:p>
            <a:pPr marL="12700" marR="5080">
              <a:lnSpc>
                <a:spcPct val="80000"/>
              </a:lnSpc>
              <a:spcBef>
                <a:spcPts val="130"/>
              </a:spcBef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Казань (БОГ)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2414397" y="3483102"/>
            <a:ext cx="984250" cy="5962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190"/>
              </a:lnSpc>
              <a:spcBef>
                <a:spcPts val="105"/>
              </a:spcBef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Апрель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ts val="1055"/>
              </a:lnSpc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2018: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ts val="1055"/>
              </a:lnSpc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Стерлитамак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ts val="1190"/>
              </a:lnSpc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(КРО)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6916673" y="3523615"/>
            <a:ext cx="1062990" cy="5962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190"/>
              </a:lnSpc>
              <a:spcBef>
                <a:spcPts val="105"/>
              </a:spcBef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Сентябрь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ts val="1055"/>
              </a:lnSpc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2021:</a:t>
            </a:r>
            <a:endParaRPr sz="1100">
              <a:latin typeface="Verdana"/>
              <a:cs typeface="Verdana"/>
            </a:endParaRPr>
          </a:p>
          <a:p>
            <a:pPr marL="12700" marR="5080">
              <a:lnSpc>
                <a:spcPct val="80000"/>
              </a:lnSpc>
              <a:spcBef>
                <a:spcPts val="130"/>
              </a:spcBef>
            </a:pPr>
            <a:r>
              <a:rPr sz="1100" spc="45" dirty="0">
                <a:solidFill>
                  <a:srgbClr val="FFFFFF"/>
                </a:solidFill>
                <a:latin typeface="Verdana"/>
                <a:cs typeface="Verdana"/>
              </a:rPr>
              <a:t>Пермь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(детализация)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3498469" y="2736850"/>
            <a:ext cx="5988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spc="427" baseline="-32407" dirty="0">
                <a:latin typeface="Tahoma"/>
                <a:cs typeface="Tahoma"/>
              </a:rPr>
              <a:t>4</a:t>
            </a:r>
            <a:r>
              <a:rPr sz="3600" spc="202" baseline="-32407" dirty="0">
                <a:latin typeface="Tahoma"/>
                <a:cs typeface="Tahoma"/>
              </a:rPr>
              <a:t> </a:t>
            </a:r>
            <a:r>
              <a:rPr sz="1400" spc="-25" dirty="0">
                <a:latin typeface="Tahoma"/>
                <a:cs typeface="Tahoma"/>
              </a:rPr>
              <a:t>+3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5093334" y="2859786"/>
            <a:ext cx="2317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0" dirty="0">
                <a:latin typeface="Tahoma"/>
                <a:cs typeface="Tahoma"/>
              </a:rPr>
              <a:t>+2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7421371" y="2862833"/>
            <a:ext cx="2317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0" dirty="0">
                <a:latin typeface="Tahoma"/>
                <a:cs typeface="Tahoma"/>
              </a:rPr>
              <a:t>+2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8130285" y="3507740"/>
            <a:ext cx="1087755" cy="5962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190"/>
              </a:lnSpc>
              <a:spcBef>
                <a:spcPts val="105"/>
              </a:spcBef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Сентябрь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ts val="1055"/>
              </a:lnSpc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2022:</a:t>
            </a:r>
            <a:endParaRPr sz="1100">
              <a:latin typeface="Verdana"/>
              <a:cs typeface="Verdana"/>
            </a:endParaRPr>
          </a:p>
          <a:p>
            <a:pPr marL="12700" marR="5080">
              <a:lnSpc>
                <a:spcPct val="80000"/>
              </a:lnSpc>
              <a:spcBef>
                <a:spcPts val="130"/>
              </a:spcBef>
            </a:pP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Ижевск (подражатель)</a:t>
            </a:r>
            <a:endParaRPr sz="1100">
              <a:latin typeface="Verdana"/>
              <a:cs typeface="Verdana"/>
            </a:endParaRPr>
          </a:p>
        </p:txBody>
      </p:sp>
      <p:pic>
        <p:nvPicPr>
          <p:cNvPr id="83" name="object 8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38388" y="2801086"/>
            <a:ext cx="374154" cy="372643"/>
          </a:xfrm>
          <a:prstGeom prst="rect">
            <a:avLst/>
          </a:prstGeom>
        </p:spPr>
      </p:pic>
      <p:sp>
        <p:nvSpPr>
          <p:cNvPr id="84" name="object 84"/>
          <p:cNvSpPr txBox="1"/>
          <p:nvPr/>
        </p:nvSpPr>
        <p:spPr>
          <a:xfrm>
            <a:off x="8508872" y="2862833"/>
            <a:ext cx="1949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04" dirty="0">
                <a:latin typeface="Tahoma"/>
                <a:cs typeface="Tahoma"/>
              </a:rPr>
              <a:t>+1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63228" y="0"/>
            <a:ext cx="3129280" cy="6858000"/>
            <a:chOff x="9063228" y="0"/>
            <a:chExt cx="312928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67800" y="0"/>
              <a:ext cx="3124200" cy="68579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063228" y="0"/>
              <a:ext cx="3129280" cy="6858000"/>
            </a:xfrm>
            <a:custGeom>
              <a:avLst/>
              <a:gdLst/>
              <a:ahLst/>
              <a:cxnLst/>
              <a:rect l="l" t="t" r="r" b="b"/>
              <a:pathLst>
                <a:path w="3129279" h="6858000">
                  <a:moveTo>
                    <a:pt x="3128772" y="6857996"/>
                  </a:moveTo>
                  <a:lnTo>
                    <a:pt x="3128772" y="0"/>
                  </a:lnTo>
                  <a:lnTo>
                    <a:pt x="0" y="0"/>
                  </a:lnTo>
                  <a:lnTo>
                    <a:pt x="0" y="6857996"/>
                  </a:lnTo>
                  <a:lnTo>
                    <a:pt x="3128772" y="6857996"/>
                  </a:lnTo>
                  <a:close/>
                </a:path>
              </a:pathLst>
            </a:custGeom>
            <a:solidFill>
              <a:srgbClr val="FFFFFF">
                <a:alpha val="690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64870" y="2017217"/>
            <a:ext cx="7917180" cy="13055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675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Десятиклассник</a:t>
            </a:r>
            <a:r>
              <a:rPr sz="14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Сергей</a:t>
            </a:r>
            <a:r>
              <a:rPr sz="14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Гордеев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пришел</a:t>
            </a:r>
            <a:r>
              <a:rPr sz="14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школу</a:t>
            </a:r>
            <a:r>
              <a:rPr sz="14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№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85" dirty="0">
                <a:solidFill>
                  <a:srgbClr val="FFFFFF"/>
                </a:solidFill>
                <a:latin typeface="Verdana"/>
                <a:cs typeface="Verdana"/>
              </a:rPr>
              <a:t>263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Москве</a:t>
            </a:r>
            <a:r>
              <a:rPr sz="14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карабином</a:t>
            </a:r>
            <a:endParaRPr sz="1400">
              <a:latin typeface="Verdana"/>
              <a:cs typeface="Verdana"/>
            </a:endParaRPr>
          </a:p>
          <a:p>
            <a:pPr marL="12700" marR="5080">
              <a:lnSpc>
                <a:spcPts val="1680"/>
              </a:lnSpc>
              <a:spcBef>
                <a:spcPts val="50"/>
              </a:spcBef>
            </a:pP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винтовкой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45" dirty="0">
                <a:solidFill>
                  <a:srgbClr val="FFFFFF"/>
                </a:solidFill>
                <a:latin typeface="Verdana"/>
                <a:cs typeface="Verdana"/>
              </a:rPr>
              <a:t>отца.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 Юноша</a:t>
            </a:r>
            <a:r>
              <a:rPr sz="14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застрелил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учителя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географии</a:t>
            </a:r>
            <a:r>
              <a:rPr sz="14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Андрея Кириллова</a:t>
            </a:r>
            <a:r>
              <a:rPr sz="14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взял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одноклассников</a:t>
            </a:r>
            <a:r>
              <a:rPr sz="14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заложники.</a:t>
            </a:r>
            <a:r>
              <a:rPr sz="14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После</a:t>
            </a:r>
            <a:r>
              <a:rPr sz="14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приезда</a:t>
            </a:r>
            <a:r>
              <a:rPr sz="14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полицейских</a:t>
            </a:r>
            <a:r>
              <a:rPr sz="14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он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открыл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4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Verdana"/>
                <a:cs typeface="Verdana"/>
              </a:rPr>
              <a:t>ним</a:t>
            </a:r>
            <a:r>
              <a:rPr sz="14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огонь,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убил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прапорщика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Сергея</a:t>
            </a:r>
            <a:r>
              <a:rPr sz="14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Бушуева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ранил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сержанта</a:t>
            </a:r>
            <a:r>
              <a:rPr sz="1400" spc="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Владимира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Крохина.</a:t>
            </a:r>
            <a:endParaRPr sz="1400">
              <a:latin typeface="Verdana"/>
              <a:cs typeface="Verdana"/>
            </a:endParaRPr>
          </a:p>
          <a:p>
            <a:pPr marL="12700" marR="720725">
              <a:lnSpc>
                <a:spcPts val="1680"/>
              </a:lnSpc>
            </a:pP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После</a:t>
            </a:r>
            <a:r>
              <a:rPr sz="14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длительных</a:t>
            </a:r>
            <a:r>
              <a:rPr sz="14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переговоров</a:t>
            </a:r>
            <a:r>
              <a:rPr sz="14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4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участием</a:t>
            </a:r>
            <a:r>
              <a:rPr sz="14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отца</a:t>
            </a: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стрелка</a:t>
            </a: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школьник</a:t>
            </a:r>
            <a:r>
              <a:rPr sz="14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отпустил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одноклассников</a:t>
            </a: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сдался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2431" y="3522345"/>
            <a:ext cx="42170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114" dirty="0">
                <a:solidFill>
                  <a:srgbClr val="FFFFFF"/>
                </a:solidFill>
                <a:latin typeface="Tahoma"/>
                <a:cs typeface="Tahoma"/>
              </a:rPr>
              <a:t>Причина</a:t>
            </a:r>
            <a:r>
              <a:rPr sz="2000" b="1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100" dirty="0">
                <a:solidFill>
                  <a:srgbClr val="FFFFFF"/>
                </a:solidFill>
                <a:latin typeface="Tahoma"/>
                <a:cs typeface="Tahoma"/>
              </a:rPr>
              <a:t>расправы</a:t>
            </a:r>
            <a:r>
              <a:rPr sz="2000" b="1" spc="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285" dirty="0">
                <a:solidFill>
                  <a:srgbClr val="FFFFFF"/>
                </a:solidFill>
                <a:latin typeface="Verdana"/>
                <a:cs typeface="Verdana"/>
              </a:rPr>
              <a:t>–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Verdana"/>
                <a:cs typeface="Verdana"/>
              </a:rPr>
              <a:t>буллинг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2561" y="262538"/>
            <a:ext cx="8024495" cy="119888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Школьные</a:t>
            </a:r>
            <a:r>
              <a:rPr sz="28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стрелки</a:t>
            </a:r>
            <a:r>
              <a:rPr sz="28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28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РФ.</a:t>
            </a:r>
            <a:r>
              <a:rPr sz="28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90" dirty="0">
                <a:solidFill>
                  <a:srgbClr val="FFFFFF"/>
                </a:solidFill>
                <a:latin typeface="Verdana"/>
                <a:cs typeface="Verdana"/>
              </a:rPr>
              <a:t>Первый</a:t>
            </a:r>
            <a:r>
              <a:rPr sz="28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28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114" dirty="0">
                <a:solidFill>
                  <a:srgbClr val="FFFFFF"/>
                </a:solidFill>
                <a:latin typeface="Verdana"/>
                <a:cs typeface="Verdana"/>
              </a:rPr>
              <a:t>России</a:t>
            </a:r>
            <a:endParaRPr sz="2800">
              <a:latin typeface="Verdana"/>
              <a:cs typeface="Verdana"/>
            </a:endParaRPr>
          </a:p>
          <a:p>
            <a:pPr marL="58419">
              <a:lnSpc>
                <a:spcPct val="100000"/>
              </a:lnSpc>
              <a:spcBef>
                <a:spcPts val="880"/>
              </a:spcBef>
            </a:pPr>
            <a:r>
              <a:rPr sz="3600" spc="-275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sz="3600" spc="-2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dirty="0">
                <a:solidFill>
                  <a:srgbClr val="FFFFFF"/>
                </a:solidFill>
                <a:latin typeface="Verdana"/>
                <a:cs typeface="Verdana"/>
              </a:rPr>
              <a:t>февраля</a:t>
            </a:r>
            <a:r>
              <a:rPr sz="3600" spc="-2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275" dirty="0">
                <a:solidFill>
                  <a:srgbClr val="FFFFFF"/>
                </a:solidFill>
                <a:latin typeface="Verdana"/>
                <a:cs typeface="Verdana"/>
              </a:rPr>
              <a:t>2014</a:t>
            </a:r>
            <a:r>
              <a:rPr sz="3600" spc="-2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20" dirty="0">
                <a:solidFill>
                  <a:srgbClr val="FFFFFF"/>
                </a:solidFill>
                <a:latin typeface="Verdana"/>
                <a:cs typeface="Verdana"/>
              </a:rPr>
              <a:t>года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411716" y="3647389"/>
            <a:ext cx="48260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1" spc="-1380" dirty="0">
                <a:solidFill>
                  <a:srgbClr val="EF0E74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999726" y="2826766"/>
            <a:ext cx="1271905" cy="65913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480"/>
              </a:spcBef>
            </a:pPr>
            <a:r>
              <a:rPr sz="1600" spc="-10" dirty="0">
                <a:latin typeface="Verdana"/>
                <a:cs typeface="Verdana"/>
              </a:rPr>
              <a:t>сверстники считали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535"/>
              </a:lnSpc>
            </a:pPr>
            <a:r>
              <a:rPr sz="1600" spc="-10" dirty="0">
                <a:latin typeface="Verdana"/>
                <a:cs typeface="Verdana"/>
              </a:rPr>
              <a:t>«тихим»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999726" y="1953894"/>
            <a:ext cx="1391285" cy="464184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59"/>
              </a:spcBef>
            </a:pPr>
            <a:r>
              <a:rPr sz="1600" spc="-10" dirty="0">
                <a:latin typeface="Verdana"/>
                <a:cs typeface="Verdana"/>
              </a:rPr>
              <a:t>подвергался буллингу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992614" y="3877817"/>
            <a:ext cx="1537335" cy="464184"/>
          </a:xfrm>
          <a:prstGeom prst="rect">
            <a:avLst/>
          </a:prstGeom>
        </p:spPr>
        <p:txBody>
          <a:bodyPr vert="horz" wrap="square" lIns="0" tIns="59054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64"/>
              </a:spcBef>
            </a:pPr>
            <a:r>
              <a:rPr sz="1600" spc="-10" dirty="0">
                <a:latin typeface="Verdana"/>
                <a:cs typeface="Verdana"/>
              </a:rPr>
              <a:t>планировал самоубийство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677268" y="6440830"/>
            <a:ext cx="1339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latin typeface="Verdana"/>
                <a:cs typeface="Verdana"/>
              </a:rPr>
              <a:t>9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9411716" y="1639122"/>
            <a:ext cx="482600" cy="1999614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6000" b="1" spc="-1380" dirty="0">
                <a:solidFill>
                  <a:srgbClr val="EF0E74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6000" b="1" spc="-1380" dirty="0">
                <a:solidFill>
                  <a:srgbClr val="EF0E74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507981" y="4545838"/>
            <a:ext cx="29464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0" b="1" spc="-335" dirty="0">
                <a:solidFill>
                  <a:srgbClr val="EF0E74"/>
                </a:solidFill>
                <a:latin typeface="Tahoma"/>
                <a:cs typeface="Tahoma"/>
              </a:rPr>
              <a:t>-</a:t>
            </a:r>
            <a:endParaRPr sz="60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992614" y="4811648"/>
            <a:ext cx="1113790" cy="464184"/>
          </a:xfrm>
          <a:prstGeom prst="rect">
            <a:avLst/>
          </a:prstGeom>
        </p:spPr>
        <p:txBody>
          <a:bodyPr vert="horz" wrap="square" lIns="0" tIns="59054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64"/>
              </a:spcBef>
            </a:pPr>
            <a:r>
              <a:rPr sz="1600" spc="35" dirty="0">
                <a:latin typeface="Verdana"/>
                <a:cs typeface="Verdana"/>
              </a:rPr>
              <a:t>совершил </a:t>
            </a:r>
            <a:r>
              <a:rPr sz="1600" spc="-10" dirty="0">
                <a:latin typeface="Verdana"/>
                <a:cs typeface="Verdana"/>
              </a:rPr>
              <a:t>суицид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-13525" y="3377184"/>
            <a:ext cx="11454765" cy="3481070"/>
            <a:chOff x="-13525" y="3377184"/>
            <a:chExt cx="11454765" cy="3481070"/>
          </a:xfrm>
        </p:grpSpPr>
        <p:sp>
          <p:nvSpPr>
            <p:cNvPr id="17" name="object 17"/>
            <p:cNvSpPr/>
            <p:nvPr/>
          </p:nvSpPr>
          <p:spPr>
            <a:xfrm>
              <a:off x="11285219" y="3377184"/>
              <a:ext cx="155575" cy="137160"/>
            </a:xfrm>
            <a:custGeom>
              <a:avLst/>
              <a:gdLst/>
              <a:ahLst/>
              <a:cxnLst/>
              <a:rect l="l" t="t" r="r" b="b"/>
              <a:pathLst>
                <a:path w="155575" h="137160">
                  <a:moveTo>
                    <a:pt x="154558" y="0"/>
                  </a:moveTo>
                  <a:lnTo>
                    <a:pt x="24383" y="380"/>
                  </a:lnTo>
                  <a:lnTo>
                    <a:pt x="0" y="68706"/>
                  </a:lnTo>
                  <a:lnTo>
                    <a:pt x="24383" y="137160"/>
                  </a:lnTo>
                  <a:lnTo>
                    <a:pt x="155448" y="136651"/>
                  </a:lnTo>
                  <a:lnTo>
                    <a:pt x="154558" y="0"/>
                  </a:lnTo>
                  <a:close/>
                </a:path>
              </a:pathLst>
            </a:custGeom>
            <a:solidFill>
              <a:srgbClr val="B3B3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01595" y="5634228"/>
              <a:ext cx="1437132" cy="121919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61359" y="4966716"/>
              <a:ext cx="1507236" cy="125425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1164" y="4951476"/>
              <a:ext cx="1446276" cy="123901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12607" y="6246876"/>
              <a:ext cx="1284731" cy="61112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38800" y="6272784"/>
              <a:ext cx="1368552" cy="58521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87648" y="6263640"/>
              <a:ext cx="1466850" cy="59435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5736" y="6239256"/>
              <a:ext cx="1414271" cy="618741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761" y="4895850"/>
              <a:ext cx="8961120" cy="673735"/>
            </a:xfrm>
            <a:custGeom>
              <a:avLst/>
              <a:gdLst/>
              <a:ahLst/>
              <a:cxnLst/>
              <a:rect l="l" t="t" r="r" b="b"/>
              <a:pathLst>
                <a:path w="8961120" h="673735">
                  <a:moveTo>
                    <a:pt x="0" y="591947"/>
                  </a:moveTo>
                  <a:lnTo>
                    <a:pt x="900493" y="583057"/>
                  </a:lnTo>
                  <a:lnTo>
                    <a:pt x="1203477" y="0"/>
                  </a:lnTo>
                  <a:lnTo>
                    <a:pt x="2098421" y="2539"/>
                  </a:lnTo>
                  <a:lnTo>
                    <a:pt x="2448687" y="667385"/>
                  </a:lnTo>
                  <a:lnTo>
                    <a:pt x="3212465" y="673608"/>
                  </a:lnTo>
                  <a:lnTo>
                    <a:pt x="3551936" y="1397"/>
                  </a:lnTo>
                  <a:lnTo>
                    <a:pt x="4503547" y="16763"/>
                  </a:lnTo>
                  <a:lnTo>
                    <a:pt x="4820793" y="647191"/>
                  </a:lnTo>
                  <a:lnTo>
                    <a:pt x="5568188" y="659003"/>
                  </a:lnTo>
                  <a:lnTo>
                    <a:pt x="5890768" y="20066"/>
                  </a:lnTo>
                  <a:lnTo>
                    <a:pt x="6742176" y="13716"/>
                  </a:lnTo>
                  <a:lnTo>
                    <a:pt x="7065391" y="672211"/>
                  </a:lnTo>
                  <a:lnTo>
                    <a:pt x="7845298" y="670687"/>
                  </a:lnTo>
                  <a:lnTo>
                    <a:pt x="8146796" y="63118"/>
                  </a:lnTo>
                  <a:lnTo>
                    <a:pt x="8961120" y="51688"/>
                  </a:lnTo>
                </a:path>
              </a:pathLst>
            </a:custGeom>
            <a:ln w="28575">
              <a:solidFill>
                <a:srgbClr val="EF0E7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5551932"/>
              <a:ext cx="1208532" cy="130606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15940" y="4957572"/>
              <a:ext cx="1409700" cy="128473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91227" y="5608320"/>
              <a:ext cx="1395984" cy="1249677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671271" y="3942079"/>
            <a:ext cx="1581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50" dirty="0">
                <a:solidFill>
                  <a:srgbClr val="FFFFFF"/>
                </a:solidFill>
                <a:latin typeface="Tahoma"/>
                <a:cs typeface="Tahoma"/>
              </a:rPr>
              <a:t>!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25474" y="4064889"/>
            <a:ext cx="764540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Внимание:</a:t>
            </a:r>
            <a:r>
              <a:rPr sz="105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материале</a:t>
            </a:r>
            <a:r>
              <a:rPr sz="105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приводятся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настоящие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имена</a:t>
            </a:r>
            <a:r>
              <a:rPr sz="105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05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фотоизображения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несовершеннолетних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на </a:t>
            </a:r>
            <a:r>
              <a:rPr sz="1050" spc="-10" dirty="0">
                <a:solidFill>
                  <a:srgbClr val="FFFFFF"/>
                </a:solidFill>
                <a:latin typeface="Verdana"/>
                <a:cs typeface="Verdana"/>
              </a:rPr>
              <a:t>момент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совершения</a:t>
            </a:r>
            <a:r>
              <a:rPr sz="105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преступления</a:t>
            </a:r>
            <a:r>
              <a:rPr sz="1050" spc="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-20" dirty="0">
                <a:solidFill>
                  <a:srgbClr val="FFFFFF"/>
                </a:solidFill>
                <a:latin typeface="Verdana"/>
                <a:cs typeface="Verdana"/>
              </a:rPr>
              <a:t>фигурантов.</a:t>
            </a:r>
            <a:r>
              <a:rPr sz="1050" spc="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Не</a:t>
            </a:r>
            <a:r>
              <a:rPr sz="1050" spc="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r>
              <a:rPr sz="1050" spc="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публичного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Verdana"/>
                <a:cs typeface="Verdana"/>
              </a:rPr>
              <a:t>использования!</a:t>
            </a:r>
            <a:endParaRPr sz="1050">
              <a:latin typeface="Verdana"/>
              <a:cs typeface="Verdana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62" y="1659381"/>
            <a:ext cx="5551805" cy="50800"/>
          </a:xfrm>
          <a:custGeom>
            <a:avLst/>
            <a:gdLst/>
            <a:ahLst/>
            <a:cxnLst/>
            <a:rect l="l" t="t" r="r" b="b"/>
            <a:pathLst>
              <a:path w="5551805" h="50800">
                <a:moveTo>
                  <a:pt x="5551805" y="0"/>
                </a:moveTo>
                <a:lnTo>
                  <a:pt x="0" y="0"/>
                </a:lnTo>
                <a:lnTo>
                  <a:pt x="0" y="12700"/>
                </a:lnTo>
                <a:lnTo>
                  <a:pt x="0" y="38100"/>
                </a:lnTo>
                <a:lnTo>
                  <a:pt x="0" y="50800"/>
                </a:lnTo>
                <a:lnTo>
                  <a:pt x="5551805" y="50800"/>
                </a:lnTo>
                <a:lnTo>
                  <a:pt x="5551805" y="38100"/>
                </a:lnTo>
                <a:lnTo>
                  <a:pt x="5551805" y="12700"/>
                </a:lnTo>
                <a:lnTo>
                  <a:pt x="5551805" y="0"/>
                </a:lnTo>
                <a:close/>
              </a:path>
            </a:pathLst>
          </a:custGeom>
          <a:solidFill>
            <a:srgbClr val="EF0E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155549" y="5051552"/>
            <a:ext cx="640715" cy="32829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365"/>
              </a:spcBef>
            </a:pPr>
            <a:r>
              <a:rPr sz="1100" spc="-10" dirty="0">
                <a:solidFill>
                  <a:srgbClr val="EF0E74"/>
                </a:solidFill>
                <a:latin typeface="Verdana"/>
                <a:cs typeface="Verdana"/>
              </a:rPr>
              <a:t>Сергей Гордеев</a:t>
            </a:r>
            <a:endParaRPr sz="1100">
              <a:latin typeface="Verdana"/>
              <a:cs typeface="Verdana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926591" y="4948428"/>
            <a:ext cx="8392160" cy="1924050"/>
            <a:chOff x="926591" y="4948428"/>
            <a:chExt cx="8392160" cy="1924050"/>
          </a:xfrm>
        </p:grpSpPr>
        <p:pic>
          <p:nvPicPr>
            <p:cNvPr id="34" name="object 3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82127" y="5010912"/>
              <a:ext cx="1315211" cy="1197864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7882127" y="5321808"/>
              <a:ext cx="149860" cy="577850"/>
            </a:xfrm>
            <a:custGeom>
              <a:avLst/>
              <a:gdLst/>
              <a:ahLst/>
              <a:cxnLst/>
              <a:rect l="l" t="t" r="r" b="b"/>
              <a:pathLst>
                <a:path w="149859" h="577850">
                  <a:moveTo>
                    <a:pt x="149351" y="0"/>
                  </a:moveTo>
                  <a:lnTo>
                    <a:pt x="0" y="288797"/>
                  </a:lnTo>
                  <a:lnTo>
                    <a:pt x="149351" y="577595"/>
                  </a:lnTo>
                  <a:lnTo>
                    <a:pt x="14935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882127" y="5321808"/>
              <a:ext cx="149860" cy="577850"/>
            </a:xfrm>
            <a:custGeom>
              <a:avLst/>
              <a:gdLst/>
              <a:ahLst/>
              <a:cxnLst/>
              <a:rect l="l" t="t" r="r" b="b"/>
              <a:pathLst>
                <a:path w="149859" h="577850">
                  <a:moveTo>
                    <a:pt x="149351" y="0"/>
                  </a:moveTo>
                  <a:lnTo>
                    <a:pt x="0" y="288797"/>
                  </a:lnTo>
                  <a:lnTo>
                    <a:pt x="149351" y="577595"/>
                  </a:lnTo>
                  <a:lnTo>
                    <a:pt x="149351" y="0"/>
                  </a:lnTo>
                  <a:close/>
                </a:path>
              </a:pathLst>
            </a:custGeom>
            <a:ln w="12700">
              <a:solidFill>
                <a:srgbClr val="C7C7C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45224" y="5618988"/>
              <a:ext cx="1394459" cy="1228341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8955785" y="4979670"/>
              <a:ext cx="348615" cy="1878330"/>
            </a:xfrm>
            <a:custGeom>
              <a:avLst/>
              <a:gdLst/>
              <a:ahLst/>
              <a:cxnLst/>
              <a:rect l="l" t="t" r="r" b="b"/>
              <a:pathLst>
                <a:path w="348615" h="1878329">
                  <a:moveTo>
                    <a:pt x="0" y="0"/>
                  </a:moveTo>
                  <a:lnTo>
                    <a:pt x="322707" y="615784"/>
                  </a:lnTo>
                  <a:lnTo>
                    <a:pt x="29718" y="1218882"/>
                  </a:lnTo>
                  <a:lnTo>
                    <a:pt x="348497" y="1878328"/>
                  </a:lnTo>
                </a:path>
              </a:pathLst>
            </a:custGeom>
            <a:ln w="28575">
              <a:solidFill>
                <a:srgbClr val="EF0E7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926592" y="4948428"/>
              <a:ext cx="8270875" cy="1910080"/>
            </a:xfrm>
            <a:custGeom>
              <a:avLst/>
              <a:gdLst/>
              <a:ahLst/>
              <a:cxnLst/>
              <a:rect l="l" t="t" r="r" b="b"/>
              <a:pathLst>
                <a:path w="8270875" h="1910079">
                  <a:moveTo>
                    <a:pt x="1426464" y="1894332"/>
                  </a:moveTo>
                  <a:lnTo>
                    <a:pt x="1124712" y="1290828"/>
                  </a:lnTo>
                  <a:lnTo>
                    <a:pt x="310896" y="1290828"/>
                  </a:lnTo>
                  <a:lnTo>
                    <a:pt x="9144" y="1894332"/>
                  </a:lnTo>
                  <a:lnTo>
                    <a:pt x="16751" y="1909572"/>
                  </a:lnTo>
                  <a:lnTo>
                    <a:pt x="1418844" y="1909572"/>
                  </a:lnTo>
                  <a:lnTo>
                    <a:pt x="1426464" y="1894332"/>
                  </a:lnTo>
                  <a:close/>
                </a:path>
                <a:path w="8270875" h="1910079">
                  <a:moveTo>
                    <a:pt x="1450848" y="618744"/>
                  </a:moveTo>
                  <a:lnTo>
                    <a:pt x="1141476" y="0"/>
                  </a:lnTo>
                  <a:lnTo>
                    <a:pt x="309372" y="0"/>
                  </a:lnTo>
                  <a:lnTo>
                    <a:pt x="0" y="618744"/>
                  </a:lnTo>
                  <a:lnTo>
                    <a:pt x="309372" y="1237488"/>
                  </a:lnTo>
                  <a:lnTo>
                    <a:pt x="1141476" y="1237488"/>
                  </a:lnTo>
                  <a:lnTo>
                    <a:pt x="1450848" y="618744"/>
                  </a:lnTo>
                  <a:close/>
                </a:path>
                <a:path w="8270875" h="1910079">
                  <a:moveTo>
                    <a:pt x="2612136" y="1296162"/>
                  </a:moveTo>
                  <a:lnTo>
                    <a:pt x="2305431" y="682752"/>
                  </a:lnTo>
                  <a:lnTo>
                    <a:pt x="1471041" y="682752"/>
                  </a:lnTo>
                  <a:lnTo>
                    <a:pt x="1164336" y="1296162"/>
                  </a:lnTo>
                  <a:lnTo>
                    <a:pt x="1471041" y="1909572"/>
                  </a:lnTo>
                  <a:lnTo>
                    <a:pt x="2305431" y="1909572"/>
                  </a:lnTo>
                  <a:lnTo>
                    <a:pt x="2612136" y="1296162"/>
                  </a:lnTo>
                  <a:close/>
                </a:path>
                <a:path w="8270875" h="1910079">
                  <a:moveTo>
                    <a:pt x="3823716" y="1908822"/>
                  </a:moveTo>
                  <a:lnTo>
                    <a:pt x="3525393" y="1312164"/>
                  </a:lnTo>
                  <a:lnTo>
                    <a:pt x="2658999" y="1312164"/>
                  </a:lnTo>
                  <a:lnTo>
                    <a:pt x="2360663" y="1908822"/>
                  </a:lnTo>
                  <a:lnTo>
                    <a:pt x="2361044" y="1909572"/>
                  </a:lnTo>
                  <a:lnTo>
                    <a:pt x="3823335" y="1909572"/>
                  </a:lnTo>
                  <a:lnTo>
                    <a:pt x="3823716" y="1908822"/>
                  </a:lnTo>
                  <a:close/>
                </a:path>
                <a:path w="8270875" h="1910079">
                  <a:moveTo>
                    <a:pt x="3842004" y="644652"/>
                  </a:moveTo>
                  <a:lnTo>
                    <a:pt x="3528822" y="18288"/>
                  </a:lnTo>
                  <a:lnTo>
                    <a:pt x="2647950" y="18288"/>
                  </a:lnTo>
                  <a:lnTo>
                    <a:pt x="2334768" y="644652"/>
                  </a:lnTo>
                  <a:lnTo>
                    <a:pt x="2647950" y="1271016"/>
                  </a:lnTo>
                  <a:lnTo>
                    <a:pt x="3528822" y="1271016"/>
                  </a:lnTo>
                  <a:lnTo>
                    <a:pt x="3842004" y="644652"/>
                  </a:lnTo>
                  <a:close/>
                </a:path>
                <a:path w="8270875" h="1910079">
                  <a:moveTo>
                    <a:pt x="4963668" y="1290828"/>
                  </a:moveTo>
                  <a:lnTo>
                    <a:pt x="4648200" y="659892"/>
                  </a:lnTo>
                  <a:lnTo>
                    <a:pt x="3880104" y="659892"/>
                  </a:lnTo>
                  <a:lnTo>
                    <a:pt x="3564636" y="1290828"/>
                  </a:lnTo>
                  <a:lnTo>
                    <a:pt x="3873995" y="1909572"/>
                  </a:lnTo>
                  <a:lnTo>
                    <a:pt x="4654296" y="1909572"/>
                  </a:lnTo>
                  <a:lnTo>
                    <a:pt x="4963668" y="1290828"/>
                  </a:lnTo>
                  <a:close/>
                </a:path>
                <a:path w="8270875" h="1910079">
                  <a:moveTo>
                    <a:pt x="6080760" y="1898904"/>
                  </a:moveTo>
                  <a:lnTo>
                    <a:pt x="5793486" y="1324356"/>
                  </a:lnTo>
                  <a:lnTo>
                    <a:pt x="4996434" y="1324356"/>
                  </a:lnTo>
                  <a:lnTo>
                    <a:pt x="4709160" y="1898904"/>
                  </a:lnTo>
                  <a:lnTo>
                    <a:pt x="4714481" y="1909572"/>
                  </a:lnTo>
                  <a:lnTo>
                    <a:pt x="6075426" y="1909572"/>
                  </a:lnTo>
                  <a:lnTo>
                    <a:pt x="6080760" y="1898904"/>
                  </a:lnTo>
                  <a:close/>
                </a:path>
                <a:path w="8270875" h="1910079">
                  <a:moveTo>
                    <a:pt x="6100572" y="649986"/>
                  </a:moveTo>
                  <a:lnTo>
                    <a:pt x="5780151" y="9144"/>
                  </a:lnTo>
                  <a:lnTo>
                    <a:pt x="5009769" y="9144"/>
                  </a:lnTo>
                  <a:lnTo>
                    <a:pt x="4689348" y="649986"/>
                  </a:lnTo>
                  <a:lnTo>
                    <a:pt x="5009769" y="1290828"/>
                  </a:lnTo>
                  <a:lnTo>
                    <a:pt x="5780151" y="1290828"/>
                  </a:lnTo>
                  <a:lnTo>
                    <a:pt x="6100572" y="649986"/>
                  </a:lnTo>
                  <a:close/>
                </a:path>
                <a:path w="8270875" h="1910079">
                  <a:moveTo>
                    <a:pt x="7213092" y="1289304"/>
                  </a:moveTo>
                  <a:lnTo>
                    <a:pt x="6903720" y="670560"/>
                  </a:lnTo>
                  <a:lnTo>
                    <a:pt x="6126480" y="670560"/>
                  </a:lnTo>
                  <a:lnTo>
                    <a:pt x="5817108" y="1289304"/>
                  </a:lnTo>
                  <a:lnTo>
                    <a:pt x="6126480" y="1908048"/>
                  </a:lnTo>
                  <a:lnTo>
                    <a:pt x="6903720" y="1908048"/>
                  </a:lnTo>
                  <a:lnTo>
                    <a:pt x="7213092" y="1289304"/>
                  </a:lnTo>
                  <a:close/>
                </a:path>
                <a:path w="8270875" h="1910079">
                  <a:moveTo>
                    <a:pt x="8266176" y="661416"/>
                  </a:moveTo>
                  <a:lnTo>
                    <a:pt x="7966710" y="62484"/>
                  </a:lnTo>
                  <a:lnTo>
                    <a:pt x="7250430" y="62484"/>
                  </a:lnTo>
                  <a:lnTo>
                    <a:pt x="6950964" y="661416"/>
                  </a:lnTo>
                  <a:lnTo>
                    <a:pt x="7250430" y="1260348"/>
                  </a:lnTo>
                  <a:lnTo>
                    <a:pt x="7966710" y="1260348"/>
                  </a:lnTo>
                  <a:lnTo>
                    <a:pt x="8266176" y="661416"/>
                  </a:lnTo>
                  <a:close/>
                </a:path>
                <a:path w="8270875" h="1910079">
                  <a:moveTo>
                    <a:pt x="8270748" y="1838706"/>
                  </a:moveTo>
                  <a:lnTo>
                    <a:pt x="8000619" y="1298448"/>
                  </a:lnTo>
                  <a:lnTo>
                    <a:pt x="7256145" y="1298448"/>
                  </a:lnTo>
                  <a:lnTo>
                    <a:pt x="6986016" y="1838706"/>
                  </a:lnTo>
                  <a:lnTo>
                    <a:pt x="7021436" y="1909572"/>
                  </a:lnTo>
                  <a:lnTo>
                    <a:pt x="8235315" y="1909572"/>
                  </a:lnTo>
                  <a:lnTo>
                    <a:pt x="8270748" y="1838706"/>
                  </a:lnTo>
                  <a:close/>
                </a:path>
              </a:pathLst>
            </a:custGeom>
            <a:solidFill>
              <a:srgbClr val="FFFFFF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22080" y="0"/>
            <a:ext cx="3169920" cy="6858000"/>
            <a:chOff x="9022080" y="0"/>
            <a:chExt cx="31699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22080" y="0"/>
              <a:ext cx="3169920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44584" y="1905000"/>
              <a:ext cx="2363724" cy="431444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022080" y="0"/>
              <a:ext cx="3169920" cy="6858000"/>
            </a:xfrm>
            <a:custGeom>
              <a:avLst/>
              <a:gdLst/>
              <a:ahLst/>
              <a:cxnLst/>
              <a:rect l="l" t="t" r="r" b="b"/>
              <a:pathLst>
                <a:path w="3169920" h="6858000">
                  <a:moveTo>
                    <a:pt x="3169920" y="6857996"/>
                  </a:moveTo>
                  <a:lnTo>
                    <a:pt x="3169920" y="0"/>
                  </a:lnTo>
                  <a:lnTo>
                    <a:pt x="0" y="0"/>
                  </a:lnTo>
                  <a:lnTo>
                    <a:pt x="0" y="6857996"/>
                  </a:lnTo>
                  <a:lnTo>
                    <a:pt x="3169920" y="6857996"/>
                  </a:lnTo>
                  <a:close/>
                </a:path>
              </a:pathLst>
            </a:custGeom>
            <a:solidFill>
              <a:srgbClr val="FFFFFF">
                <a:alpha val="690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89254" y="2011172"/>
            <a:ext cx="7670165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Ученик</a:t>
            </a:r>
            <a:r>
              <a:rPr sz="14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девятого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класса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Михаил</a:t>
            </a:r>
            <a:r>
              <a:rPr sz="14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Пивнев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школы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85" dirty="0">
                <a:solidFill>
                  <a:srgbClr val="FFFFFF"/>
                </a:solidFill>
                <a:latin typeface="Verdana"/>
                <a:cs typeface="Verdana"/>
              </a:rPr>
              <a:t>№1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города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Ивантеевка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(Московская</a:t>
            </a:r>
            <a:r>
              <a:rPr sz="14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65" dirty="0">
                <a:solidFill>
                  <a:srgbClr val="FFFFFF"/>
                </a:solidFill>
                <a:latin typeface="Verdana"/>
                <a:cs typeface="Verdana"/>
              </a:rPr>
              <a:t>обл.)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принес</a:t>
            </a:r>
            <a:r>
              <a:rPr sz="14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учебное</a:t>
            </a:r>
            <a:r>
              <a:rPr sz="14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заведение</a:t>
            </a:r>
            <a:r>
              <a:rPr sz="14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самодельные</a:t>
            </a:r>
            <a:r>
              <a:rPr sz="14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взрывпакеты,</a:t>
            </a:r>
            <a:r>
              <a:rPr sz="14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топор 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пневматическое</a:t>
            </a:r>
            <a:r>
              <a:rPr sz="14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оружие.</a:t>
            </a:r>
            <a:r>
              <a:rPr sz="14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70" dirty="0">
                <a:solidFill>
                  <a:srgbClr val="FFFFFF"/>
                </a:solidFill>
                <a:latin typeface="Verdana"/>
                <a:cs typeface="Verdana"/>
              </a:rPr>
              <a:t>Он</a:t>
            </a:r>
            <a:r>
              <a:rPr sz="14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выстрелил</a:t>
            </a:r>
            <a:r>
              <a:rPr sz="14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из</a:t>
            </a:r>
            <a:r>
              <a:rPr sz="14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оружия</a:t>
            </a: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учительницу</a:t>
            </a:r>
            <a:r>
              <a:rPr sz="14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ударил</a:t>
            </a: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ее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топором,</a:t>
            </a:r>
            <a:r>
              <a:rPr sz="1400" spc="-35" dirty="0">
                <a:solidFill>
                  <a:srgbClr val="FFFFFF"/>
                </a:solidFill>
                <a:latin typeface="Verdana"/>
                <a:cs typeface="Verdana"/>
              </a:rPr>
              <a:t> а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пиротехнические</a:t>
            </a:r>
            <a:r>
              <a:rPr sz="14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средства</a:t>
            </a:r>
            <a:r>
              <a:rPr sz="14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взорвал.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Испугавшись,</a:t>
            </a:r>
            <a:r>
              <a:rPr sz="14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трое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учеников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выпрыгнули</a:t>
            </a:r>
            <a:r>
              <a:rPr sz="14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из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40" dirty="0">
                <a:solidFill>
                  <a:srgbClr val="FFFFFF"/>
                </a:solidFill>
                <a:latin typeface="Verdana"/>
                <a:cs typeface="Verdana"/>
              </a:rPr>
              <a:t>окна,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получив</a:t>
            </a:r>
            <a:r>
              <a:rPr sz="14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результате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различные</a:t>
            </a:r>
            <a:r>
              <a:rPr sz="14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травмы.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Нападавший</a:t>
            </a:r>
            <a:r>
              <a:rPr sz="14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был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арестован сотрудниками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полиции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2561" y="286516"/>
            <a:ext cx="7272020" cy="117284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Школьные</a:t>
            </a:r>
            <a:r>
              <a:rPr sz="2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стрелки</a:t>
            </a:r>
            <a:r>
              <a:rPr sz="2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28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РФ.</a:t>
            </a:r>
            <a:r>
              <a:rPr sz="28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Verdana"/>
                <a:cs typeface="Verdana"/>
              </a:rPr>
              <a:t>Подражатель</a:t>
            </a:r>
            <a:endParaRPr sz="2800">
              <a:latin typeface="Verdana"/>
              <a:cs typeface="Verdana"/>
            </a:endParaRPr>
          </a:p>
          <a:p>
            <a:pPr marL="66040">
              <a:lnSpc>
                <a:spcPct val="100000"/>
              </a:lnSpc>
              <a:spcBef>
                <a:spcPts val="765"/>
              </a:spcBef>
            </a:pPr>
            <a:r>
              <a:rPr sz="3600" spc="-254" dirty="0">
                <a:solidFill>
                  <a:srgbClr val="FFFFFF"/>
                </a:solidFill>
                <a:latin typeface="Verdana"/>
                <a:cs typeface="Verdana"/>
              </a:rPr>
              <a:t>5</a:t>
            </a:r>
            <a:r>
              <a:rPr sz="3600" spc="-3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65" dirty="0">
                <a:solidFill>
                  <a:srgbClr val="FFFFFF"/>
                </a:solidFill>
                <a:latin typeface="Verdana"/>
                <a:cs typeface="Verdana"/>
              </a:rPr>
              <a:t>сентября</a:t>
            </a:r>
            <a:r>
              <a:rPr sz="3600" spc="-3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345" dirty="0">
                <a:solidFill>
                  <a:srgbClr val="FFFFFF"/>
                </a:solidFill>
                <a:latin typeface="Verdana"/>
                <a:cs typeface="Verdana"/>
              </a:rPr>
              <a:t>2017</a:t>
            </a:r>
            <a:r>
              <a:rPr sz="3600" spc="-3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20" dirty="0">
                <a:solidFill>
                  <a:srgbClr val="FFFFFF"/>
                </a:solidFill>
                <a:latin typeface="Verdana"/>
                <a:cs typeface="Verdana"/>
              </a:rPr>
              <a:t>года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527413" y="1496948"/>
            <a:ext cx="29464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0" b="1" spc="-335" dirty="0">
                <a:solidFill>
                  <a:srgbClr val="EF0E74"/>
                </a:solidFill>
                <a:latin typeface="Tahoma"/>
                <a:cs typeface="Tahoma"/>
              </a:rPr>
              <a:t>-</a:t>
            </a:r>
            <a:endParaRPr sz="6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443973" y="2602814"/>
            <a:ext cx="457200" cy="18916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0" b="1" spc="-1380" dirty="0">
                <a:solidFill>
                  <a:srgbClr val="EF0E74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r>
              <a:rPr sz="6000" b="1" spc="-1380" dirty="0">
                <a:solidFill>
                  <a:srgbClr val="EF0E74"/>
                </a:solidFill>
                <a:latin typeface="Tahoma"/>
                <a:cs typeface="Tahoma"/>
              </a:rPr>
              <a:t>+</a:t>
            </a:r>
            <a:endParaRPr sz="60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19156" y="2746374"/>
            <a:ext cx="1271905" cy="65913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59"/>
              </a:spcBef>
            </a:pPr>
            <a:r>
              <a:rPr sz="1600" spc="-10" dirty="0">
                <a:latin typeface="Verdana"/>
                <a:cs typeface="Verdana"/>
              </a:rPr>
              <a:t>сверстники считали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545"/>
              </a:lnSpc>
            </a:pPr>
            <a:r>
              <a:rPr sz="1600" spc="-10" dirty="0">
                <a:latin typeface="Verdana"/>
                <a:cs typeface="Verdana"/>
              </a:rPr>
              <a:t>«тихим»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012171" y="3784219"/>
            <a:ext cx="1537970" cy="4641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30"/>
              </a:lnSpc>
              <a:spcBef>
                <a:spcPts val="95"/>
              </a:spcBef>
            </a:pPr>
            <a:r>
              <a:rPr sz="1600" spc="-10" dirty="0">
                <a:latin typeface="Verdana"/>
                <a:cs typeface="Verdana"/>
              </a:rPr>
              <a:t>планировал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730"/>
              </a:lnSpc>
            </a:pPr>
            <a:r>
              <a:rPr sz="1600" spc="-10" dirty="0">
                <a:latin typeface="Verdana"/>
                <a:cs typeface="Verdana"/>
              </a:rPr>
              <a:t>самоубийство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2431" y="3498850"/>
            <a:ext cx="71272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114" dirty="0">
                <a:solidFill>
                  <a:srgbClr val="FFFFFF"/>
                </a:solidFill>
                <a:latin typeface="Tahoma"/>
                <a:cs typeface="Tahoma"/>
              </a:rPr>
              <a:t>Причина</a:t>
            </a:r>
            <a:r>
              <a:rPr sz="2000" b="1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100" dirty="0">
                <a:solidFill>
                  <a:srgbClr val="FFFFFF"/>
                </a:solidFill>
                <a:latin typeface="Tahoma"/>
                <a:cs typeface="Tahoma"/>
              </a:rPr>
              <a:t>расправы</a:t>
            </a:r>
            <a:r>
              <a:rPr sz="2000" b="1" spc="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285" dirty="0">
                <a:solidFill>
                  <a:srgbClr val="FFFFFF"/>
                </a:solidFill>
                <a:latin typeface="Verdana"/>
                <a:cs typeface="Verdana"/>
              </a:rPr>
              <a:t>–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90" dirty="0">
                <a:solidFill>
                  <a:srgbClr val="FFFFFF"/>
                </a:solidFill>
                <a:latin typeface="Verdana"/>
                <a:cs typeface="Verdana"/>
              </a:rPr>
              <a:t>подражание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Verdana"/>
                <a:cs typeface="Verdana"/>
              </a:rPr>
              <a:t>колумбайнерам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604117" y="6440830"/>
            <a:ext cx="2076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5" dirty="0">
                <a:latin typeface="Verdana"/>
                <a:cs typeface="Verdana"/>
              </a:rPr>
              <a:t>10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-13525" y="3377184"/>
            <a:ext cx="11425555" cy="3495675"/>
            <a:chOff x="-13525" y="3377184"/>
            <a:chExt cx="11425555" cy="3495675"/>
          </a:xfrm>
        </p:grpSpPr>
        <p:sp>
          <p:nvSpPr>
            <p:cNvPr id="15" name="object 15"/>
            <p:cNvSpPr/>
            <p:nvPr/>
          </p:nvSpPr>
          <p:spPr>
            <a:xfrm>
              <a:off x="11311128" y="3377184"/>
              <a:ext cx="100965" cy="123825"/>
            </a:xfrm>
            <a:custGeom>
              <a:avLst/>
              <a:gdLst/>
              <a:ahLst/>
              <a:cxnLst/>
              <a:rect l="l" t="t" r="r" b="b"/>
              <a:pathLst>
                <a:path w="100965" h="123825">
                  <a:moveTo>
                    <a:pt x="99949" y="0"/>
                  </a:moveTo>
                  <a:lnTo>
                    <a:pt x="15748" y="253"/>
                  </a:lnTo>
                  <a:lnTo>
                    <a:pt x="0" y="61849"/>
                  </a:lnTo>
                  <a:lnTo>
                    <a:pt x="15748" y="123443"/>
                  </a:lnTo>
                  <a:lnTo>
                    <a:pt x="100583" y="122936"/>
                  </a:lnTo>
                  <a:lnTo>
                    <a:pt x="99949" y="0"/>
                  </a:lnTo>
                  <a:close/>
                </a:path>
              </a:pathLst>
            </a:custGeom>
            <a:solidFill>
              <a:srgbClr val="B0B4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01595" y="5634228"/>
              <a:ext cx="1437132" cy="121919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61359" y="4966716"/>
              <a:ext cx="1507236" cy="125425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1164" y="4951476"/>
              <a:ext cx="1446276" cy="123901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12607" y="6246876"/>
              <a:ext cx="1284731" cy="61112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38800" y="6272784"/>
              <a:ext cx="1368552" cy="58521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87648" y="6263640"/>
              <a:ext cx="1466850" cy="59435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35736" y="6239256"/>
              <a:ext cx="1414271" cy="618741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61" y="4895850"/>
              <a:ext cx="8961120" cy="673735"/>
            </a:xfrm>
            <a:custGeom>
              <a:avLst/>
              <a:gdLst/>
              <a:ahLst/>
              <a:cxnLst/>
              <a:rect l="l" t="t" r="r" b="b"/>
              <a:pathLst>
                <a:path w="8961120" h="673735">
                  <a:moveTo>
                    <a:pt x="0" y="591947"/>
                  </a:moveTo>
                  <a:lnTo>
                    <a:pt x="900493" y="583057"/>
                  </a:lnTo>
                  <a:lnTo>
                    <a:pt x="1203477" y="0"/>
                  </a:lnTo>
                  <a:lnTo>
                    <a:pt x="2098421" y="2539"/>
                  </a:lnTo>
                  <a:lnTo>
                    <a:pt x="2448687" y="667385"/>
                  </a:lnTo>
                  <a:lnTo>
                    <a:pt x="3212465" y="673608"/>
                  </a:lnTo>
                  <a:lnTo>
                    <a:pt x="3551936" y="1397"/>
                  </a:lnTo>
                  <a:lnTo>
                    <a:pt x="4503547" y="16763"/>
                  </a:lnTo>
                  <a:lnTo>
                    <a:pt x="4820793" y="647191"/>
                  </a:lnTo>
                  <a:lnTo>
                    <a:pt x="5568188" y="659003"/>
                  </a:lnTo>
                  <a:lnTo>
                    <a:pt x="5890768" y="20066"/>
                  </a:lnTo>
                  <a:lnTo>
                    <a:pt x="6742176" y="13716"/>
                  </a:lnTo>
                  <a:lnTo>
                    <a:pt x="7065391" y="672211"/>
                  </a:lnTo>
                  <a:lnTo>
                    <a:pt x="7845298" y="670687"/>
                  </a:lnTo>
                  <a:lnTo>
                    <a:pt x="8146796" y="63118"/>
                  </a:lnTo>
                  <a:lnTo>
                    <a:pt x="8961120" y="51688"/>
                  </a:lnTo>
                </a:path>
              </a:pathLst>
            </a:custGeom>
            <a:ln w="28575">
              <a:solidFill>
                <a:srgbClr val="EF0E7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5551932"/>
              <a:ext cx="1208532" cy="130606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15940" y="4957572"/>
              <a:ext cx="1409700" cy="128473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491227" y="5608320"/>
              <a:ext cx="1395984" cy="124967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882128" y="5010912"/>
              <a:ext cx="1315211" cy="119786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7882128" y="5321808"/>
              <a:ext cx="149860" cy="577850"/>
            </a:xfrm>
            <a:custGeom>
              <a:avLst/>
              <a:gdLst/>
              <a:ahLst/>
              <a:cxnLst/>
              <a:rect l="l" t="t" r="r" b="b"/>
              <a:pathLst>
                <a:path w="149859" h="577850">
                  <a:moveTo>
                    <a:pt x="149351" y="0"/>
                  </a:moveTo>
                  <a:lnTo>
                    <a:pt x="0" y="288797"/>
                  </a:lnTo>
                  <a:lnTo>
                    <a:pt x="149351" y="577595"/>
                  </a:lnTo>
                  <a:lnTo>
                    <a:pt x="14935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882128" y="5321808"/>
              <a:ext cx="149860" cy="577850"/>
            </a:xfrm>
            <a:custGeom>
              <a:avLst/>
              <a:gdLst/>
              <a:ahLst/>
              <a:cxnLst/>
              <a:rect l="l" t="t" r="r" b="b"/>
              <a:pathLst>
                <a:path w="149859" h="577850">
                  <a:moveTo>
                    <a:pt x="149351" y="0"/>
                  </a:moveTo>
                  <a:lnTo>
                    <a:pt x="0" y="288797"/>
                  </a:lnTo>
                  <a:lnTo>
                    <a:pt x="149351" y="577595"/>
                  </a:lnTo>
                  <a:lnTo>
                    <a:pt x="149351" y="0"/>
                  </a:lnTo>
                  <a:close/>
                </a:path>
              </a:pathLst>
            </a:custGeom>
            <a:ln w="12700">
              <a:solidFill>
                <a:srgbClr val="C7C7C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745223" y="5618988"/>
              <a:ext cx="1394459" cy="1228341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8955785" y="4979670"/>
              <a:ext cx="348615" cy="1878330"/>
            </a:xfrm>
            <a:custGeom>
              <a:avLst/>
              <a:gdLst/>
              <a:ahLst/>
              <a:cxnLst/>
              <a:rect l="l" t="t" r="r" b="b"/>
              <a:pathLst>
                <a:path w="348615" h="1878329">
                  <a:moveTo>
                    <a:pt x="0" y="0"/>
                  </a:moveTo>
                  <a:lnTo>
                    <a:pt x="322707" y="615784"/>
                  </a:lnTo>
                  <a:lnTo>
                    <a:pt x="29718" y="1218882"/>
                  </a:lnTo>
                  <a:lnTo>
                    <a:pt x="348497" y="1878328"/>
                  </a:lnTo>
                </a:path>
              </a:pathLst>
            </a:custGeom>
            <a:ln w="28575">
              <a:solidFill>
                <a:srgbClr val="EF0E74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0" y="4957572"/>
              <a:ext cx="9197340" cy="1900555"/>
            </a:xfrm>
            <a:custGeom>
              <a:avLst/>
              <a:gdLst/>
              <a:ahLst/>
              <a:cxnLst/>
              <a:rect l="l" t="t" r="r" b="b"/>
              <a:pathLst>
                <a:path w="9197340" h="1900554">
                  <a:moveTo>
                    <a:pt x="1205484" y="1245108"/>
                  </a:moveTo>
                  <a:lnTo>
                    <a:pt x="878586" y="591312"/>
                  </a:lnTo>
                  <a:lnTo>
                    <a:pt x="38862" y="591312"/>
                  </a:lnTo>
                  <a:lnTo>
                    <a:pt x="0" y="669036"/>
                  </a:lnTo>
                  <a:lnTo>
                    <a:pt x="0" y="1821180"/>
                  </a:lnTo>
                  <a:lnTo>
                    <a:pt x="38862" y="1898904"/>
                  </a:lnTo>
                  <a:lnTo>
                    <a:pt x="878586" y="1898916"/>
                  </a:lnTo>
                  <a:lnTo>
                    <a:pt x="1205484" y="1245108"/>
                  </a:lnTo>
                  <a:close/>
                </a:path>
                <a:path w="9197340" h="1900554">
                  <a:moveTo>
                    <a:pt x="3538728" y="1287018"/>
                  </a:moveTo>
                  <a:lnTo>
                    <a:pt x="3232023" y="673608"/>
                  </a:lnTo>
                  <a:lnTo>
                    <a:pt x="2397633" y="673608"/>
                  </a:lnTo>
                  <a:lnTo>
                    <a:pt x="2090928" y="1287018"/>
                  </a:lnTo>
                  <a:lnTo>
                    <a:pt x="2397633" y="1900428"/>
                  </a:lnTo>
                  <a:lnTo>
                    <a:pt x="3232023" y="1900428"/>
                  </a:lnTo>
                  <a:lnTo>
                    <a:pt x="3538728" y="1287018"/>
                  </a:lnTo>
                  <a:close/>
                </a:path>
                <a:path w="9197340" h="1900554">
                  <a:moveTo>
                    <a:pt x="4750308" y="1899678"/>
                  </a:moveTo>
                  <a:lnTo>
                    <a:pt x="4451985" y="1303020"/>
                  </a:lnTo>
                  <a:lnTo>
                    <a:pt x="3585591" y="1303020"/>
                  </a:lnTo>
                  <a:lnTo>
                    <a:pt x="3287255" y="1899678"/>
                  </a:lnTo>
                  <a:lnTo>
                    <a:pt x="3287636" y="1900428"/>
                  </a:lnTo>
                  <a:lnTo>
                    <a:pt x="4749927" y="1900428"/>
                  </a:lnTo>
                  <a:lnTo>
                    <a:pt x="4750308" y="1899678"/>
                  </a:lnTo>
                  <a:close/>
                </a:path>
                <a:path w="9197340" h="1900554">
                  <a:moveTo>
                    <a:pt x="4768596" y="635508"/>
                  </a:moveTo>
                  <a:lnTo>
                    <a:pt x="4455414" y="9144"/>
                  </a:lnTo>
                  <a:lnTo>
                    <a:pt x="3574542" y="9144"/>
                  </a:lnTo>
                  <a:lnTo>
                    <a:pt x="3261360" y="635508"/>
                  </a:lnTo>
                  <a:lnTo>
                    <a:pt x="3574542" y="1261872"/>
                  </a:lnTo>
                  <a:lnTo>
                    <a:pt x="4455414" y="1261872"/>
                  </a:lnTo>
                  <a:lnTo>
                    <a:pt x="4768596" y="635508"/>
                  </a:lnTo>
                  <a:close/>
                </a:path>
                <a:path w="9197340" h="1900554">
                  <a:moveTo>
                    <a:pt x="5890260" y="1281684"/>
                  </a:moveTo>
                  <a:lnTo>
                    <a:pt x="5574792" y="650748"/>
                  </a:lnTo>
                  <a:lnTo>
                    <a:pt x="4806696" y="650748"/>
                  </a:lnTo>
                  <a:lnTo>
                    <a:pt x="4491228" y="1281684"/>
                  </a:lnTo>
                  <a:lnTo>
                    <a:pt x="4800587" y="1900428"/>
                  </a:lnTo>
                  <a:lnTo>
                    <a:pt x="5580888" y="1900428"/>
                  </a:lnTo>
                  <a:lnTo>
                    <a:pt x="5890260" y="1281684"/>
                  </a:lnTo>
                  <a:close/>
                </a:path>
                <a:path w="9197340" h="1900554">
                  <a:moveTo>
                    <a:pt x="7007352" y="1889760"/>
                  </a:moveTo>
                  <a:lnTo>
                    <a:pt x="6720078" y="1315212"/>
                  </a:lnTo>
                  <a:lnTo>
                    <a:pt x="5923026" y="1315212"/>
                  </a:lnTo>
                  <a:lnTo>
                    <a:pt x="5635752" y="1889760"/>
                  </a:lnTo>
                  <a:lnTo>
                    <a:pt x="5641073" y="1900428"/>
                  </a:lnTo>
                  <a:lnTo>
                    <a:pt x="7002018" y="1900428"/>
                  </a:lnTo>
                  <a:lnTo>
                    <a:pt x="7007352" y="1889760"/>
                  </a:lnTo>
                  <a:close/>
                </a:path>
                <a:path w="9197340" h="1900554">
                  <a:moveTo>
                    <a:pt x="7027164" y="640842"/>
                  </a:moveTo>
                  <a:lnTo>
                    <a:pt x="6706743" y="0"/>
                  </a:lnTo>
                  <a:lnTo>
                    <a:pt x="5936361" y="0"/>
                  </a:lnTo>
                  <a:lnTo>
                    <a:pt x="5615940" y="640842"/>
                  </a:lnTo>
                  <a:lnTo>
                    <a:pt x="5936361" y="1281684"/>
                  </a:lnTo>
                  <a:lnTo>
                    <a:pt x="6706743" y="1281684"/>
                  </a:lnTo>
                  <a:lnTo>
                    <a:pt x="7027164" y="640842"/>
                  </a:lnTo>
                  <a:close/>
                </a:path>
                <a:path w="9197340" h="1900554">
                  <a:moveTo>
                    <a:pt x="8139684" y="1280160"/>
                  </a:moveTo>
                  <a:lnTo>
                    <a:pt x="7830312" y="661416"/>
                  </a:lnTo>
                  <a:lnTo>
                    <a:pt x="7053072" y="661416"/>
                  </a:lnTo>
                  <a:lnTo>
                    <a:pt x="6743700" y="1280160"/>
                  </a:lnTo>
                  <a:lnTo>
                    <a:pt x="7053072" y="1898904"/>
                  </a:lnTo>
                  <a:lnTo>
                    <a:pt x="7830312" y="1898904"/>
                  </a:lnTo>
                  <a:lnTo>
                    <a:pt x="8139684" y="1280160"/>
                  </a:lnTo>
                  <a:close/>
                </a:path>
                <a:path w="9197340" h="1900554">
                  <a:moveTo>
                    <a:pt x="9192768" y="652272"/>
                  </a:moveTo>
                  <a:lnTo>
                    <a:pt x="8893302" y="53340"/>
                  </a:lnTo>
                  <a:lnTo>
                    <a:pt x="8177022" y="53340"/>
                  </a:lnTo>
                  <a:lnTo>
                    <a:pt x="7877556" y="652272"/>
                  </a:lnTo>
                  <a:lnTo>
                    <a:pt x="8177022" y="1251204"/>
                  </a:lnTo>
                  <a:lnTo>
                    <a:pt x="8893302" y="1251204"/>
                  </a:lnTo>
                  <a:lnTo>
                    <a:pt x="9192768" y="652272"/>
                  </a:lnTo>
                  <a:close/>
                </a:path>
                <a:path w="9197340" h="1900554">
                  <a:moveTo>
                    <a:pt x="9197340" y="1829562"/>
                  </a:moveTo>
                  <a:lnTo>
                    <a:pt x="8927211" y="1289304"/>
                  </a:lnTo>
                  <a:lnTo>
                    <a:pt x="8182737" y="1289304"/>
                  </a:lnTo>
                  <a:lnTo>
                    <a:pt x="7912608" y="1829562"/>
                  </a:lnTo>
                  <a:lnTo>
                    <a:pt x="7948028" y="1900428"/>
                  </a:lnTo>
                  <a:lnTo>
                    <a:pt x="9161907" y="1900428"/>
                  </a:lnTo>
                  <a:lnTo>
                    <a:pt x="9197340" y="1829562"/>
                  </a:lnTo>
                  <a:close/>
                </a:path>
              </a:pathLst>
            </a:custGeom>
            <a:solidFill>
              <a:srgbClr val="FFFFFF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0019156" y="1823085"/>
            <a:ext cx="1391285" cy="46418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480"/>
              </a:spcBef>
            </a:pPr>
            <a:r>
              <a:rPr sz="1600" spc="-10" dirty="0">
                <a:latin typeface="Verdana"/>
                <a:cs typeface="Verdana"/>
              </a:rPr>
              <a:t>подвергался буллингу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527413" y="4409389"/>
            <a:ext cx="29464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0" b="1" spc="-335" dirty="0">
                <a:solidFill>
                  <a:srgbClr val="EF0E74"/>
                </a:solidFill>
                <a:latin typeface="Tahoma"/>
                <a:cs typeface="Tahoma"/>
              </a:rPr>
              <a:t>-</a:t>
            </a:r>
            <a:endParaRPr sz="60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0012171" y="4685791"/>
            <a:ext cx="1113790" cy="464184"/>
          </a:xfrm>
          <a:prstGeom prst="rect">
            <a:avLst/>
          </a:prstGeom>
        </p:spPr>
        <p:txBody>
          <a:bodyPr vert="horz" wrap="square" lIns="0" tIns="59054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64"/>
              </a:spcBef>
            </a:pPr>
            <a:r>
              <a:rPr sz="1600" spc="35" dirty="0">
                <a:latin typeface="Verdana"/>
                <a:cs typeface="Verdana"/>
              </a:rPr>
              <a:t>совершил </a:t>
            </a:r>
            <a:r>
              <a:rPr sz="1600" spc="-10" dirty="0">
                <a:latin typeface="Verdana"/>
                <a:cs typeface="Verdana"/>
              </a:rPr>
              <a:t>суицид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71271" y="3942079"/>
            <a:ext cx="1581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50" dirty="0">
                <a:solidFill>
                  <a:srgbClr val="FFFFFF"/>
                </a:solidFill>
                <a:latin typeface="Tahoma"/>
                <a:cs typeface="Tahoma"/>
              </a:rPr>
              <a:t>!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762" y="1639569"/>
            <a:ext cx="5686425" cy="50800"/>
          </a:xfrm>
          <a:custGeom>
            <a:avLst/>
            <a:gdLst/>
            <a:ahLst/>
            <a:cxnLst/>
            <a:rect l="l" t="t" r="r" b="b"/>
            <a:pathLst>
              <a:path w="5686425" h="50800">
                <a:moveTo>
                  <a:pt x="5686171" y="0"/>
                </a:moveTo>
                <a:lnTo>
                  <a:pt x="0" y="0"/>
                </a:lnTo>
                <a:lnTo>
                  <a:pt x="0" y="12700"/>
                </a:lnTo>
                <a:lnTo>
                  <a:pt x="0" y="38100"/>
                </a:lnTo>
                <a:lnTo>
                  <a:pt x="0" y="50800"/>
                </a:lnTo>
                <a:lnTo>
                  <a:pt x="5686171" y="50800"/>
                </a:lnTo>
                <a:lnTo>
                  <a:pt x="5686171" y="38100"/>
                </a:lnTo>
                <a:lnTo>
                  <a:pt x="5686171" y="12700"/>
                </a:lnTo>
                <a:lnTo>
                  <a:pt x="5686171" y="0"/>
                </a:lnTo>
                <a:close/>
              </a:path>
            </a:pathLst>
          </a:custGeom>
          <a:solidFill>
            <a:srgbClr val="EF0E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925474" y="4064889"/>
            <a:ext cx="7645400" cy="767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Внимание:</a:t>
            </a:r>
            <a:r>
              <a:rPr sz="105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материале</a:t>
            </a:r>
            <a:r>
              <a:rPr sz="105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приводятся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настоящие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имена</a:t>
            </a:r>
            <a:r>
              <a:rPr sz="105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05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фотоизображения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несовершеннолетних</a:t>
            </a:r>
            <a:r>
              <a:rPr sz="10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на </a:t>
            </a:r>
            <a:r>
              <a:rPr sz="1050" spc="-10" dirty="0">
                <a:solidFill>
                  <a:srgbClr val="FFFFFF"/>
                </a:solidFill>
                <a:latin typeface="Verdana"/>
                <a:cs typeface="Verdana"/>
              </a:rPr>
              <a:t>момент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совершения</a:t>
            </a:r>
            <a:r>
              <a:rPr sz="105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преступления</a:t>
            </a:r>
            <a:r>
              <a:rPr sz="1050" spc="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-20" dirty="0">
                <a:solidFill>
                  <a:srgbClr val="FFFFFF"/>
                </a:solidFill>
                <a:latin typeface="Verdana"/>
                <a:cs typeface="Verdana"/>
              </a:rPr>
              <a:t>фигурантов.</a:t>
            </a:r>
            <a:r>
              <a:rPr sz="1050" spc="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Не</a:t>
            </a:r>
            <a:r>
              <a:rPr sz="1050" spc="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r>
              <a:rPr sz="1050" spc="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публичного</a:t>
            </a:r>
            <a:r>
              <a:rPr sz="105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Verdana"/>
                <a:cs typeface="Verdana"/>
              </a:rPr>
              <a:t>использования!</a:t>
            </a:r>
            <a:endParaRPr sz="1050">
              <a:latin typeface="Verdana"/>
              <a:cs typeface="Verdana"/>
            </a:endParaRPr>
          </a:p>
          <a:p>
            <a:pPr marL="307340" marR="6758305">
              <a:lnSpc>
                <a:spcPct val="80000"/>
              </a:lnSpc>
              <a:spcBef>
                <a:spcPts val="1205"/>
              </a:spcBef>
            </a:pPr>
            <a:r>
              <a:rPr sz="1100" spc="-10" dirty="0">
                <a:solidFill>
                  <a:srgbClr val="EF0E74"/>
                </a:solidFill>
                <a:latin typeface="Verdana"/>
                <a:cs typeface="Verdana"/>
              </a:rPr>
              <a:t>Михаил Пивнев</a:t>
            </a:r>
            <a:endParaRPr sz="1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D5BD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1669</Words>
  <Application>Microsoft Office PowerPoint</Application>
  <PresentationFormat>Произвольный</PresentationFormat>
  <Paragraphs>321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Скулшутинг</vt:lpstr>
      <vt:lpstr>Мы не распознаём угроз, потому что не обращаем на них внимания</vt:lpstr>
      <vt:lpstr>Презентация PowerPoint</vt:lpstr>
      <vt:lpstr>Презентация PowerPoint</vt:lpstr>
      <vt:lpstr>Скулшутинг («Колумбайн»*)</vt:lpstr>
      <vt:lpstr>Первый эпизод</vt:lpstr>
      <vt:lpstr>Школьная стрельба</vt:lpstr>
      <vt:lpstr>+ +</vt:lpstr>
      <vt:lpstr>Презентация PowerPoint</vt:lpstr>
      <vt:lpstr>Презентация PowerPoint</vt:lpstr>
      <vt:lpstr>+ +</vt:lpstr>
      <vt:lpstr>Презентация PowerPoint</vt:lpstr>
      <vt:lpstr>+ + сверстники</vt:lpstr>
      <vt:lpstr>20 сентября 2021 года</vt:lpstr>
      <vt:lpstr>26 сентября 2022 года</vt:lpstr>
      <vt:lpstr>Специфика скулшутинга</vt:lpstr>
      <vt:lpstr>Школьные стрелки становятся кумирами участников колумбайн-сообществ</vt:lpstr>
      <vt:lpstr>Тревожные признаки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Митя</dc:creator>
  <cp:lastModifiedBy>posterum magister</cp:lastModifiedBy>
  <cp:revision>1</cp:revision>
  <dcterms:created xsi:type="dcterms:W3CDTF">2023-11-10T06:33:23Z</dcterms:created>
  <dcterms:modified xsi:type="dcterms:W3CDTF">2023-11-10T06:36:11Z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2023-02-15T00:00:00Z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2023-11-10T00:00:00Z</vt:filetime>
  </property>
  <property fmtid="{D5CDD505-2E9C-101B-9397-08002B2CF9AE}" pid="5" name="Producer">
    <vt:lpwstr>Microsoft® PowerPoint® 2021</vt:lpwstr>
  </property>
</Properties>
</file>